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4" r:id="rId4"/>
    <p:sldId id="257" r:id="rId5"/>
    <p:sldId id="259" r:id="rId6"/>
    <p:sldId id="260" r:id="rId7"/>
    <p:sldId id="303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307" r:id="rId21"/>
    <p:sldId id="304" r:id="rId22"/>
    <p:sldId id="306" r:id="rId23"/>
    <p:sldId id="279" r:id="rId24"/>
    <p:sldId id="278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76" r:id="rId34"/>
    <p:sldId id="277" r:id="rId35"/>
    <p:sldId id="309" r:id="rId36"/>
    <p:sldId id="310" r:id="rId37"/>
    <p:sldId id="288" r:id="rId38"/>
    <p:sldId id="289" r:id="rId39"/>
    <p:sldId id="291" r:id="rId40"/>
    <p:sldId id="290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5E3F37-4630-45F1-BF2A-729E5341B4F2}" v="5101" dt="2024-03-31T19:27:53.0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34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7FBD8-1037-E88C-2337-6E9E5E2D8B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7DA730-091C-0252-BE48-539D13CCDF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BE0EF-29B1-82AE-86D9-85F5303C5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67666-4866-4A8A-9BDB-EB281C6962A1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025CC-E975-EA5A-7614-EB2B2573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107A6-40E6-0E4A-32CA-1BA4CCD00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E9690-B16C-4CA3-BA89-5E7077C61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80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69D9B-D351-2D27-9568-FFE5A235D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CE8763-1F2A-F064-56AC-7A76D54057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239FD-F890-C38E-6F0F-6916380D2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67666-4866-4A8A-9BDB-EB281C6962A1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7A4D5-A08B-7996-1E73-C72677BF7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30F67-613B-5B7C-1D06-131003E1F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E9690-B16C-4CA3-BA89-5E7077C61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745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868D83-5D41-32E6-6E5F-0360F407FF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47E534-70E5-857F-429B-98D54126B2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B6D31-E47A-C7C5-D514-B72C4184E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67666-4866-4A8A-9BDB-EB281C6962A1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7D39B-AC8A-9857-0940-DF09758A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43FE1-A27C-E44A-0E6D-BFC2E0DF8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E9690-B16C-4CA3-BA89-5E7077C61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096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26CAA-AFE6-14A2-9D99-B18CA08B0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62B22-6BB3-5681-C8A8-3B649E41E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71C23-5A8A-BED4-E746-7FE88C2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67666-4866-4A8A-9BDB-EB281C6962A1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27BD4-9901-B341-D3A1-A553F9E14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CC679-C1E0-C0D7-C0F3-61E36E5BE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E9690-B16C-4CA3-BA89-5E7077C61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09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0993F-FDEF-E7A1-6F0B-9326E366F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90A37-506D-6A74-CD19-B2FA43E7B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AD787-6A51-131B-5E24-B3A6503E1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67666-4866-4A8A-9BDB-EB281C6962A1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E94D6-BCAC-9BE8-972B-8FD168A3B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452E36-8A6A-DD8C-1DFF-322AF1374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E9690-B16C-4CA3-BA89-5E7077C61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031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E07C6-9729-10E3-1ADA-24BE54E97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C7C2A-7E5C-8A8D-4117-BAEE44F15E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ACD8D7-ED6D-2732-9BDF-3E3842090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1783BE-A372-788F-540F-DE6B1111B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67666-4866-4A8A-9BDB-EB281C6962A1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D1419-5AE8-264B-7763-6C628CF40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EF7BF1-E61B-1E35-4B84-0C7C3DFD2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E9690-B16C-4CA3-BA89-5E7077C61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97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F0B11-4291-85BA-D2AC-9AA33EEB8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5F0AF-9D7B-D049-7A7B-A9AFB5B80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1817E6-0958-DF5F-F633-A313948C7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84C7B9-0349-5E74-42D2-38C5DE8584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BAFF54-63E7-0FF3-EB3D-A48CEFE334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2B2B3D-79BA-7BE8-1E0F-209CD9A7B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67666-4866-4A8A-9BDB-EB281C6962A1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63E0E9-8132-4511-79E6-633D7E800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BD1C69-40CB-C09B-3338-A47AC25E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E9690-B16C-4CA3-BA89-5E7077C61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720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C12C3-CEB2-0D95-F615-D0302330E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3D37E0-349C-9769-58F0-363483320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67666-4866-4A8A-9BDB-EB281C6962A1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BC29F8-3FF0-C8CC-73E5-421138C62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DC93A9-0A5A-EB38-69F4-E108838F3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E9690-B16C-4CA3-BA89-5E7077C61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28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C30899-CE87-3CE0-8C76-3CA32F2D3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67666-4866-4A8A-9BDB-EB281C6962A1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1CC7F6-48CF-F964-36FC-9CFFB05E3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C1ADF-A6AB-2AEC-CE8E-F57D61FA4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E9690-B16C-4CA3-BA89-5E7077C61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727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04D81-34B4-24B3-C38C-E9D4FD4EB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19C83-9136-CC95-257C-DC21DF4EC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52689C-E6E4-77A6-ADA5-D7D9035161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10056-10D0-5B49-F463-D66070428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67666-4866-4A8A-9BDB-EB281C6962A1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6AB0D6-8A90-21B6-7039-8D714C83C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CA0753-4711-22C7-A5B0-83F6516BF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E9690-B16C-4CA3-BA89-5E7077C61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70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28284-E836-27CA-A6C8-B1CAB207C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550769-BCBE-7914-FB74-608C32311C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CFB7DF-9D55-A920-E3F6-E7D9A02ECA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A52D65-1F13-30BE-A117-626096A04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67666-4866-4A8A-9BDB-EB281C6962A1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C391F0-3CAA-6336-09CF-075EE8DAE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A5CDB8-08A0-59FE-D933-AFA3DC08B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E9690-B16C-4CA3-BA89-5E7077C61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357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537C6A-0CA7-614D-7E34-0A0044EBA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AEFE3-61EC-295F-3EF6-9D0C97A1A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FE317-E14B-4EB1-A95E-AD7CF0B3F4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967666-4866-4A8A-9BDB-EB281C6962A1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6C3FD-5B2C-29B5-757C-E4347B4897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59DCF-C80C-495B-B79E-409E7D507B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2E9690-B16C-4CA3-BA89-5E7077C61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86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01966-B170-9D92-EEA4-5295E220DA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Computational Neuroscience: Introduction and Neuronal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ADB6F8-065E-9C26-A913-DEEF9C7642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Heath Robinson, </a:t>
            </a:r>
            <a:r>
              <a:rPr lang="en-US" dirty="0" err="1"/>
              <a:t>Ph.D</a:t>
            </a:r>
            <a:endParaRPr lang="en-US" dirty="0"/>
          </a:p>
          <a:p>
            <a:r>
              <a:rPr lang="en-US" dirty="0"/>
              <a:t>CWRU Undergraduate Neuroscience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295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FECC1-5C2D-D297-1DEA-EF0BFBD58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guide to excitable membranes and action potentials – </a:t>
            </a:r>
            <a:r>
              <a:rPr lang="en-US" b="1" dirty="0"/>
              <a:t>ion distribution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C56593-4F39-1E0D-A0F3-A2E01A668E7A}"/>
              </a:ext>
            </a:extLst>
          </p:cNvPr>
          <p:cNvSpPr txBox="1"/>
          <p:nvPr/>
        </p:nvSpPr>
        <p:spPr>
          <a:xfrm>
            <a:off x="218942" y="2396348"/>
            <a:ext cx="61689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Take a moment and look at the disparity of ions</a:t>
            </a: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No matter which you choose you see there is a concentration barrier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can thank are hard working lipid membrane for this!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is showing the </a:t>
            </a:r>
            <a:r>
              <a:rPr lang="en-US" sz="2400" b="1" dirty="0"/>
              <a:t>chemical gradient</a:t>
            </a:r>
            <a:r>
              <a:rPr lang="en-US" sz="2400" dirty="0"/>
              <a:t> of 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But ions also have a </a:t>
            </a:r>
            <a:r>
              <a:rPr lang="en-US" sz="2400" b="1" dirty="0"/>
              <a:t>charge </a:t>
            </a:r>
            <a:endParaRPr lang="en-US" sz="2400" dirty="0"/>
          </a:p>
        </p:txBody>
      </p:sp>
      <p:pic>
        <p:nvPicPr>
          <p:cNvPr id="4" name="Picture 3" descr="A table with numbers and text&#10;&#10;Description automatically generated">
            <a:extLst>
              <a:ext uri="{FF2B5EF4-FFF2-40B4-BE49-F238E27FC236}">
                <a16:creationId xmlns:a16="http://schemas.microsoft.com/office/drawing/2014/main" id="{A401F959-ED7F-5D9C-9120-BF51FD0BE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41" y="2542161"/>
            <a:ext cx="5402370" cy="2751206"/>
          </a:xfrm>
          <a:prstGeom prst="rect">
            <a:avLst/>
          </a:prstGeom>
        </p:spPr>
      </p:pic>
      <p:pic>
        <p:nvPicPr>
          <p:cNvPr id="7" name="Picture 6" descr="A diagram of a cell structure&#10;&#10;Description automatically generated">
            <a:extLst>
              <a:ext uri="{FF2B5EF4-FFF2-40B4-BE49-F238E27FC236}">
                <a16:creationId xmlns:a16="http://schemas.microsoft.com/office/drawing/2014/main" id="{19459465-8C8F-B5DC-EAF3-1FE0395B3F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1" t="52426" r="16214" b="7315"/>
          <a:stretch/>
        </p:blipFill>
        <p:spPr>
          <a:xfrm rot="5400000">
            <a:off x="8929050" y="3648199"/>
            <a:ext cx="1159522" cy="91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38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FECC1-5C2D-D297-1DEA-EF0BFBD58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guide to excitable membranes and action potentials – </a:t>
            </a:r>
            <a:r>
              <a:rPr lang="en-US" b="1" dirty="0"/>
              <a:t>ion distribution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E3E43F-B069-7A81-60B7-850EE5A6F89C}"/>
              </a:ext>
            </a:extLst>
          </p:cNvPr>
          <p:cNvSpPr txBox="1"/>
          <p:nvPr/>
        </p:nvSpPr>
        <p:spPr>
          <a:xfrm>
            <a:off x="231820" y="2058833"/>
            <a:ext cx="608612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But ions also have a </a:t>
            </a:r>
            <a:r>
              <a:rPr lang="en-US" sz="2400" b="1" dirty="0"/>
              <a:t>charge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If you set up a chemical gradient of ions, you will </a:t>
            </a:r>
            <a:r>
              <a:rPr lang="en-US" sz="2400" b="1" u="sng" dirty="0"/>
              <a:t>inherit their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u="sng" dirty="0"/>
              <a:t>This is what Neuroscience means when it says there is an electrochemical gradient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It is important to remember that both the charge disparity of the membrane and natural gradient of concentration both will determine flow of these ions (the electro-chemical aspects </a:t>
            </a:r>
            <a:r>
              <a:rPr lang="en-US" sz="2400" b="1" dirty="0"/>
              <a:t>are linked</a:t>
            </a:r>
            <a:r>
              <a:rPr lang="en-US" sz="2400" dirty="0"/>
              <a:t>)</a:t>
            </a:r>
          </a:p>
        </p:txBody>
      </p:sp>
      <p:pic>
        <p:nvPicPr>
          <p:cNvPr id="8" name="Picture 7" descr="A diagram of a cell&#10;&#10;Description automatically generated">
            <a:extLst>
              <a:ext uri="{FF2B5EF4-FFF2-40B4-BE49-F238E27FC236}">
                <a16:creationId xmlns:a16="http://schemas.microsoft.com/office/drawing/2014/main" id="{CA2CF218-2D22-046C-6BC0-0CA1AC3E4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393" y="1506984"/>
            <a:ext cx="3567344" cy="535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0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FECC1-5C2D-D297-1DEA-EF0BFBD58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86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 quick guide to excitable membranes and action potentials – </a:t>
            </a:r>
            <a:r>
              <a:rPr lang="en-US" b="1" dirty="0"/>
              <a:t>ion distribution all together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3E3E43F-B069-7A81-60B7-850EE5A6F89C}"/>
                  </a:ext>
                </a:extLst>
              </p:cNvPr>
              <p:cNvSpPr txBox="1"/>
              <p:nvPr/>
            </p:nvSpPr>
            <p:spPr>
              <a:xfrm>
                <a:off x="838200" y="1567157"/>
                <a:ext cx="5554462" cy="5050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Each ion has channels that can allow the ions to flow down their </a:t>
                </a:r>
                <a:r>
                  <a:rPr lang="en-US" b="1" dirty="0"/>
                  <a:t>concentration gradients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What factors control diffusion of concentration down its gradient? </a:t>
                </a:r>
                <a:r>
                  <a:rPr lang="en-US" dirty="0"/>
                  <a:t>(thanks to </a:t>
                </a:r>
                <a:r>
                  <a:rPr lang="en-US" b="1" dirty="0"/>
                  <a:t>thermodynamics</a:t>
                </a:r>
                <a:r>
                  <a:rPr lang="en-US" dirty="0"/>
                  <a:t> and Walther Hermann </a:t>
                </a:r>
                <a:r>
                  <a:rPr lang="en-US" b="1" dirty="0"/>
                  <a:t>Nernst </a:t>
                </a:r>
                <a:r>
                  <a:rPr lang="en-US" dirty="0"/>
                  <a:t>we know this!)</a:t>
                </a:r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Nernst equation </a:t>
                </a:r>
                <a:r>
                  <a:rPr lang="en-US" dirty="0"/>
                  <a:t>describes the electrical potential of a concentration of ions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It solves the electrical potential (or disparity) for an ion given the concentration gradient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It needs thermodynamic parameters that </a:t>
                </a:r>
                <a:r>
                  <a:rPr lang="en-US" b="1" dirty="0"/>
                  <a:t>impact concentration gradients of ions 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z </a:t>
                </a:r>
                <a:r>
                  <a:rPr lang="en-US" dirty="0"/>
                  <a:t>(charge of ion)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T </a:t>
                </a:r>
                <a:r>
                  <a:rPr lang="en-US" dirty="0"/>
                  <a:t>(temperature)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R </a:t>
                </a:r>
                <a:r>
                  <a:rPr lang="en-US" dirty="0"/>
                  <a:t>(universal gas constant)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F </a:t>
                </a:r>
                <a:r>
                  <a:rPr lang="en-US" dirty="0"/>
                  <a:t>(Faraday constant)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𝑹𝑻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𝒛𝑭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𝒍𝒏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𝒊𝒐𝒏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𝒄𝒐𝒏𝒄𝒆𝒏𝒕𝒓𝒂𝒕𝒊𝒐𝒏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𝒐𝒖𝒕𝒔𝒊𝒅𝒆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𝒊𝒐𝒏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𝒄𝒐𝒏𝒄𝒆𝒏𝒕𝒓𝒂𝒕𝒊𝒐𝒏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𝒊𝒏𝒔𝒊𝒅𝒆</m:t>
                          </m:r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3E3E43F-B069-7A81-60B7-850EE5A6F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7157"/>
                <a:ext cx="5554462" cy="5050422"/>
              </a:xfrm>
              <a:prstGeom prst="rect">
                <a:avLst/>
              </a:prstGeom>
              <a:blipFill>
                <a:blip r:embed="rId2"/>
                <a:stretch>
                  <a:fillRect l="-768" t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diagram of a curved structure&#10;&#10;Description automatically generated">
            <a:extLst>
              <a:ext uri="{FF2B5EF4-FFF2-40B4-BE49-F238E27FC236}">
                <a16:creationId xmlns:a16="http://schemas.microsoft.com/office/drawing/2014/main" id="{8CA826DD-BC47-B6B7-B3F0-F8CEE0D851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124" y="1690688"/>
            <a:ext cx="3361972" cy="512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7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FECC1-5C2D-D297-1DEA-EF0BFBD58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86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 quick guide to excitable membranes and action potentials – </a:t>
            </a:r>
            <a:r>
              <a:rPr lang="en-US" b="1" dirty="0"/>
              <a:t>ion distribution all together</a:t>
            </a:r>
            <a:endParaRPr lang="en-US" dirty="0"/>
          </a:p>
        </p:txBody>
      </p:sp>
      <p:pic>
        <p:nvPicPr>
          <p:cNvPr id="5" name="Picture 4" descr="A diagram of a curved structure&#10;&#10;Description automatically generated">
            <a:extLst>
              <a:ext uri="{FF2B5EF4-FFF2-40B4-BE49-F238E27FC236}">
                <a16:creationId xmlns:a16="http://schemas.microsoft.com/office/drawing/2014/main" id="{8CA826DD-BC47-B6B7-B3F0-F8CEE0D85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124" y="1690688"/>
            <a:ext cx="3361972" cy="51268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2A606A-8A68-937B-F01F-B85C4E6245C6}"/>
                  </a:ext>
                </a:extLst>
              </p:cNvPr>
              <p:cNvSpPr txBox="1"/>
              <p:nvPr/>
            </p:nvSpPr>
            <p:spPr>
              <a:xfrm>
                <a:off x="542925" y="2228149"/>
                <a:ext cx="6059102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Each ion has channels that can allow the ions to flow down their </a:t>
                </a:r>
                <a:r>
                  <a:rPr lang="en-US" b="1" dirty="0"/>
                  <a:t>concentration gradients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The combination of all these ion gradients together is imbalanced at equilibrium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This equilibrium is the </a:t>
                </a:r>
                <a:r>
                  <a:rPr lang="en-US" b="1" dirty="0"/>
                  <a:t>resting voltage of a membrane </a:t>
                </a:r>
              </a:p>
              <a:p>
                <a:pPr lvl="1"/>
                <a:r>
                  <a:rPr lang="en-US" b="1" dirty="0"/>
                  <a:t>		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b="1" dirty="0" err="1"/>
                  <a:t>V</a:t>
                </a:r>
                <a:r>
                  <a:rPr lang="en-US" b="1" baseline="-25000" dirty="0" err="1"/>
                  <a:t>inside</a:t>
                </a:r>
                <a:r>
                  <a:rPr lang="en-US" b="1" baseline="-25000" dirty="0"/>
                  <a:t> cell</a:t>
                </a:r>
                <a:r>
                  <a:rPr lang="en-US" b="1" dirty="0"/>
                  <a:t> – </a:t>
                </a:r>
                <a:r>
                  <a:rPr lang="en-US" b="1" dirty="0" err="1"/>
                  <a:t>V</a:t>
                </a:r>
                <a:r>
                  <a:rPr lang="en-US" b="1" baseline="-25000" dirty="0" err="1"/>
                  <a:t>outisde</a:t>
                </a:r>
                <a:r>
                  <a:rPr lang="en-US" b="1" baseline="-25000" dirty="0"/>
                  <a:t> cell</a:t>
                </a:r>
              </a:p>
              <a:p>
                <a:pPr lvl="1"/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There is an actual </a:t>
                </a:r>
                <a:r>
                  <a:rPr lang="en-US" b="1" dirty="0"/>
                  <a:t>charge</a:t>
                </a:r>
                <a:r>
                  <a:rPr lang="en-US" dirty="0"/>
                  <a:t> to neuronal membranes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This charge is the same that underlies batteries!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Note that for multiple ions, we use Goldman-Hodgkin-Katz (GHK) equation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Not to worry, this is taking </a:t>
                </a:r>
                <a:r>
                  <a:rPr lang="en-US" b="1" dirty="0"/>
                  <a:t>Nernst equation and applying it for multiple ions in a permeable membrane</a:t>
                </a:r>
                <a:r>
                  <a:rPr lang="en-US" dirty="0"/>
                  <a:t>, which we will revisit later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2A606A-8A68-937B-F01F-B85C4E624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25" y="2228149"/>
                <a:ext cx="6059102" cy="4247317"/>
              </a:xfrm>
              <a:prstGeom prst="rect">
                <a:avLst/>
              </a:prstGeom>
              <a:blipFill>
                <a:blip r:embed="rId3"/>
                <a:stretch>
                  <a:fillRect l="-604" t="-718" r="-905" b="-1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340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FECC1-5C2D-D297-1DEA-EF0BFBD58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86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 quick guide to excitable membranes and action potentials – </a:t>
            </a:r>
            <a:r>
              <a:rPr lang="en-US" b="1" dirty="0"/>
              <a:t>electrical engineering view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E3E43F-B069-7A81-60B7-850EE5A6F89C}"/>
              </a:ext>
            </a:extLst>
          </p:cNvPr>
          <p:cNvSpPr txBox="1"/>
          <p:nvPr/>
        </p:nvSpPr>
        <p:spPr>
          <a:xfrm>
            <a:off x="136144" y="2611119"/>
            <a:ext cx="62190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Due to the electrical nature of neuronal membranes, they are often diagramed as an electrical circuit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helps us understand different parts of electrical charges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resistor </a:t>
            </a:r>
            <a:r>
              <a:rPr lang="en-US" dirty="0"/>
              <a:t>a device that </a:t>
            </a:r>
            <a:r>
              <a:rPr lang="en-US" b="1" dirty="0"/>
              <a:t>resists electrical flow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capacitor </a:t>
            </a:r>
            <a:r>
              <a:rPr lang="en-US" dirty="0"/>
              <a:t>is electoral device that stores charges by the natural thermodynamic law that if you have charge disparity the opposing charged ions will align as close to each other as possible</a:t>
            </a:r>
          </a:p>
        </p:txBody>
      </p:sp>
      <p:pic>
        <p:nvPicPr>
          <p:cNvPr id="4098" name="Picture 2" descr="The Capacitor">
            <a:extLst>
              <a:ext uri="{FF2B5EF4-FFF2-40B4-BE49-F238E27FC236}">
                <a16:creationId xmlns:a16="http://schemas.microsoft.com/office/drawing/2014/main" id="{831071A8-45F7-4DA4-83FA-72FC868B9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93" y="4801211"/>
            <a:ext cx="1950683" cy="195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Diagram of lipid bilayers and channel&#10;&#10;Description automatically generated">
            <a:extLst>
              <a:ext uri="{FF2B5EF4-FFF2-40B4-BE49-F238E27FC236}">
                <a16:creationId xmlns:a16="http://schemas.microsoft.com/office/drawing/2014/main" id="{BBF56B56-A500-59D2-E58F-05F3E0E99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193" y="2338914"/>
            <a:ext cx="2913834" cy="199142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CB1A005-15C4-2667-1FB3-03DF6CBFFFD7}"/>
              </a:ext>
            </a:extLst>
          </p:cNvPr>
          <p:cNvGrpSpPr/>
          <p:nvPr/>
        </p:nvGrpSpPr>
        <p:grpSpPr>
          <a:xfrm>
            <a:off x="7332406" y="4518410"/>
            <a:ext cx="2611323" cy="1356064"/>
            <a:chOff x="7894381" y="3671339"/>
            <a:chExt cx="2611323" cy="1356064"/>
          </a:xfrm>
        </p:grpSpPr>
        <p:pic>
          <p:nvPicPr>
            <p:cNvPr id="11" name="Picture 10" descr="A group of symbols with text&#10;&#10;Description automatically generated">
              <a:extLst>
                <a:ext uri="{FF2B5EF4-FFF2-40B4-BE49-F238E27FC236}">
                  <a16:creationId xmlns:a16="http://schemas.microsoft.com/office/drawing/2014/main" id="{E0361D07-ECD0-3F9C-3256-C8DDDDEF8D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905"/>
            <a:stretch/>
          </p:blipFill>
          <p:spPr>
            <a:xfrm>
              <a:off x="7894381" y="3671339"/>
              <a:ext cx="2611323" cy="1356064"/>
            </a:xfrm>
            <a:prstGeom prst="rect">
              <a:avLst/>
            </a:prstGeom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07F8BC3B-1233-8C7B-0C49-021E2E90AF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5377" y="4516716"/>
              <a:ext cx="844205" cy="316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14" descr="A diagram of a circuit&#10;&#10;Description automatically generated">
            <a:extLst>
              <a:ext uri="{FF2B5EF4-FFF2-40B4-BE49-F238E27FC236}">
                <a16:creationId xmlns:a16="http://schemas.microsoft.com/office/drawing/2014/main" id="{831B871F-5C57-599A-5041-DBA95BE9F6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083" y="2284447"/>
            <a:ext cx="2913834" cy="21003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C2C1D8-1C91-D1F7-BD65-2A0D319B7399}"/>
              </a:ext>
            </a:extLst>
          </p:cNvPr>
          <p:cNvSpPr txBox="1"/>
          <p:nvPr/>
        </p:nvSpPr>
        <p:spPr>
          <a:xfrm>
            <a:off x="10459000" y="4482080"/>
            <a:ext cx="22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Capacitor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B5CD846D-DD06-1706-D790-7308271F6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385540" y="3291880"/>
            <a:ext cx="731306" cy="27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56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FECC1-5C2D-D297-1DEA-EF0BFBD58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86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 quick guide to excitable membranes and action potentials – </a:t>
            </a:r>
            <a:r>
              <a:rPr lang="en-US" b="1" dirty="0"/>
              <a:t>electrical engineering view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E3E43F-B069-7A81-60B7-850EE5A6F89C}"/>
              </a:ext>
            </a:extLst>
          </p:cNvPr>
          <p:cNvSpPr txBox="1"/>
          <p:nvPr/>
        </p:nvSpPr>
        <p:spPr>
          <a:xfrm>
            <a:off x="554765" y="2939914"/>
            <a:ext cx="63725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membrane </a:t>
            </a:r>
            <a:r>
              <a:rPr lang="en-US" dirty="0"/>
              <a:t>is a </a:t>
            </a:r>
            <a:r>
              <a:rPr lang="en-US" b="1" dirty="0"/>
              <a:t>natural resistor </a:t>
            </a:r>
            <a:r>
              <a:rPr lang="en-US" dirty="0"/>
              <a:t>and </a:t>
            </a:r>
            <a:r>
              <a:rPr lang="en-US" b="1" dirty="0"/>
              <a:t>capacitance naturally occurs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Resistor + capacitor + battery (our electrochemical gradient) = simple circuit with a battery</a:t>
            </a:r>
            <a:endParaRPr lang="en-US" dirty="0"/>
          </a:p>
        </p:txBody>
      </p:sp>
      <p:pic>
        <p:nvPicPr>
          <p:cNvPr id="7172" name="Picture 4" descr="Electric Circuit Diagrams: Lesson for Kids - Lesson | Study.com">
            <a:extLst>
              <a:ext uri="{FF2B5EF4-FFF2-40B4-BE49-F238E27FC236}">
                <a16:creationId xmlns:a16="http://schemas.microsoft.com/office/drawing/2014/main" id="{23109ED7-0472-456D-3A8D-71D0787C9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520" y="2151683"/>
            <a:ext cx="3973880" cy="298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9FFA5E-0026-2FEC-EBB0-A1CFF5D40901}"/>
              </a:ext>
            </a:extLst>
          </p:cNvPr>
          <p:cNvSpPr txBox="1"/>
          <p:nvPr/>
        </p:nvSpPr>
        <p:spPr>
          <a:xfrm>
            <a:off x="2171700" y="6178911"/>
            <a:ext cx="8648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 is the “Switch” though in our membrane?</a:t>
            </a:r>
          </a:p>
        </p:txBody>
      </p:sp>
    </p:spTree>
    <p:extLst>
      <p:ext uri="{BB962C8B-B14F-4D97-AF65-F5344CB8AC3E}">
        <p14:creationId xmlns:p14="http://schemas.microsoft.com/office/powerpoint/2010/main" val="248035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FECC1-5C2D-D297-1DEA-EF0BFBD58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9244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 quick guide to excitable membranes and action potentials – </a:t>
            </a:r>
            <a:r>
              <a:rPr lang="en-US" b="1" dirty="0"/>
              <a:t>Voltage-gated permeable ion channels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E3E43F-B069-7A81-60B7-850EE5A6F89C}"/>
              </a:ext>
            </a:extLst>
          </p:cNvPr>
          <p:cNvSpPr txBox="1"/>
          <p:nvPr/>
        </p:nvSpPr>
        <p:spPr>
          <a:xfrm>
            <a:off x="718999" y="2682398"/>
            <a:ext cx="55544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switch </a:t>
            </a:r>
            <a:r>
              <a:rPr lang="en-US" dirty="0"/>
              <a:t>is </a:t>
            </a:r>
            <a:r>
              <a:rPr lang="en-US" b="1" dirty="0"/>
              <a:t>permeable ion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open they allow ions to flow down their electro-chemical gradient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These aren’t just permeable channels; they are triggered by </a:t>
            </a:r>
            <a:r>
              <a:rPr lang="en-US" b="1" u="sng" dirty="0"/>
              <a:t>voltage changes in the membrane</a:t>
            </a:r>
            <a:endParaRPr lang="en-US" b="1" dirty="0"/>
          </a:p>
        </p:txBody>
      </p:sp>
      <p:pic>
        <p:nvPicPr>
          <p:cNvPr id="6" name="Picture 5" descr="A diagram of a diagram of a foot print&#10;&#10;Description automatically generated">
            <a:extLst>
              <a:ext uri="{FF2B5EF4-FFF2-40B4-BE49-F238E27FC236}">
                <a16:creationId xmlns:a16="http://schemas.microsoft.com/office/drawing/2014/main" id="{8D97E913-96AE-06BB-4AE1-A030BE682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418" y="2233437"/>
            <a:ext cx="5357522" cy="239112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C36589-2D4F-9898-8B65-7164B3F5B220}"/>
              </a:ext>
            </a:extLst>
          </p:cNvPr>
          <p:cNvCxnSpPr/>
          <p:nvPr/>
        </p:nvCxnSpPr>
        <p:spPr>
          <a:xfrm flipH="1">
            <a:off x="8534400" y="3241964"/>
            <a:ext cx="914400" cy="25677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242F0D9-A9E8-9806-6036-B15B01830795}"/>
              </a:ext>
            </a:extLst>
          </p:cNvPr>
          <p:cNvCxnSpPr>
            <a:cxnSpLocks/>
          </p:cNvCxnSpPr>
          <p:nvPr/>
        </p:nvCxnSpPr>
        <p:spPr>
          <a:xfrm flipH="1">
            <a:off x="8534400" y="3777673"/>
            <a:ext cx="914400" cy="2032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8947D59-41EE-C511-41E0-F2B691170F08}"/>
              </a:ext>
            </a:extLst>
          </p:cNvPr>
          <p:cNvSpPr txBox="1"/>
          <p:nvPr/>
        </p:nvSpPr>
        <p:spPr>
          <a:xfrm>
            <a:off x="6890327" y="5735782"/>
            <a:ext cx="37961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Look at the capacitance that is naturally occurring at this membrane!</a:t>
            </a:r>
          </a:p>
        </p:txBody>
      </p:sp>
    </p:spTree>
    <p:extLst>
      <p:ext uri="{BB962C8B-B14F-4D97-AF65-F5344CB8AC3E}">
        <p14:creationId xmlns:p14="http://schemas.microsoft.com/office/powerpoint/2010/main" val="395387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FECC1-5C2D-D297-1DEA-EF0BFBD58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869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 quick guide to excitable membranes and action potentials – </a:t>
            </a:r>
            <a:r>
              <a:rPr lang="en-US" b="1" dirty="0"/>
              <a:t>Action Potentials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E3E43F-B069-7A81-60B7-850EE5A6F89C}"/>
              </a:ext>
            </a:extLst>
          </p:cNvPr>
          <p:cNvSpPr txBox="1"/>
          <p:nvPr/>
        </p:nvSpPr>
        <p:spPr>
          <a:xfrm>
            <a:off x="264341" y="1679073"/>
            <a:ext cx="612514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</a:t>
            </a:r>
            <a:r>
              <a:rPr lang="en-US" b="1" dirty="0"/>
              <a:t>calcium </a:t>
            </a:r>
            <a:r>
              <a:rPr lang="en-US" dirty="0"/>
              <a:t>is increasing, </a:t>
            </a:r>
            <a:r>
              <a:rPr lang="en-US" b="1" dirty="0"/>
              <a:t>neurotransmitters</a:t>
            </a:r>
            <a:r>
              <a:rPr lang="en-US" dirty="0"/>
              <a:t> are being released from presynaptic neuron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Neurotransmitters </a:t>
            </a:r>
            <a:r>
              <a:rPr lang="en-US" dirty="0"/>
              <a:t>bind to </a:t>
            </a:r>
            <a:r>
              <a:rPr lang="en-US" dirty="0" err="1"/>
              <a:t>postsynapstic</a:t>
            </a:r>
            <a:r>
              <a:rPr lang="en-US" dirty="0"/>
              <a:t> neuron’s receptors and start depolarizing the postsynaptic neuron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Enough depolarization activates depolarization of </a:t>
            </a:r>
            <a:r>
              <a:rPr lang="en-US" b="1" dirty="0"/>
              <a:t>voltage-gated Na+ channels </a:t>
            </a:r>
            <a:r>
              <a:rPr lang="en-US" dirty="0"/>
              <a:t>that allows </a:t>
            </a:r>
            <a:r>
              <a:rPr lang="en-US" b="1" dirty="0"/>
              <a:t>Na+ to go down its concentration gradient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Na+</a:t>
            </a:r>
            <a:r>
              <a:rPr lang="en-US" dirty="0"/>
              <a:t> going down its gradient (flowing into the neuron) is also a </a:t>
            </a:r>
            <a:r>
              <a:rPr lang="en-US" b="1" dirty="0"/>
              <a:t>positive ion </a:t>
            </a:r>
            <a:r>
              <a:rPr lang="en-US" dirty="0"/>
              <a:t>that</a:t>
            </a:r>
            <a:r>
              <a:rPr lang="en-US" b="1" dirty="0"/>
              <a:t> increases the membrane further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large voltage increase </a:t>
            </a:r>
            <a:r>
              <a:rPr lang="en-US" b="1" dirty="0"/>
              <a:t>activates K+ channels </a:t>
            </a:r>
            <a:r>
              <a:rPr lang="en-US" dirty="0"/>
              <a:t>that allow </a:t>
            </a:r>
            <a:r>
              <a:rPr lang="en-US" b="1" dirty="0"/>
              <a:t>K+ </a:t>
            </a:r>
            <a:r>
              <a:rPr lang="en-US" dirty="0"/>
              <a:t>to flow down its gradient (flowing out of the neuron) and </a:t>
            </a:r>
            <a:r>
              <a:rPr lang="en-US" b="1" dirty="0"/>
              <a:t>repolarize the neuron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K+</a:t>
            </a:r>
            <a:r>
              <a:rPr lang="en-US" dirty="0"/>
              <a:t> </a:t>
            </a:r>
            <a:r>
              <a:rPr lang="en-US" b="1" dirty="0"/>
              <a:t>channels</a:t>
            </a:r>
            <a:r>
              <a:rPr lang="en-US" dirty="0"/>
              <a:t> remain open </a:t>
            </a:r>
            <a:r>
              <a:rPr lang="en-US" b="1" dirty="0"/>
              <a:t>past</a:t>
            </a:r>
            <a:r>
              <a:rPr lang="en-US" dirty="0"/>
              <a:t> the neurons </a:t>
            </a:r>
            <a:r>
              <a:rPr lang="en-US" b="1" dirty="0"/>
              <a:t>resting membrane potential </a:t>
            </a:r>
            <a:r>
              <a:rPr lang="en-US" dirty="0"/>
              <a:t>known as the </a:t>
            </a:r>
            <a:r>
              <a:rPr lang="en-US" b="1" dirty="0"/>
              <a:t>refractory period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E610C527-CDA4-5F4C-6CEB-5943A5E6E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890" y="2587850"/>
            <a:ext cx="4914587" cy="37457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D6DAA9-9D94-76E2-E920-2886D848F0E8}"/>
              </a:ext>
            </a:extLst>
          </p:cNvPr>
          <p:cNvSpPr txBox="1"/>
          <p:nvPr/>
        </p:nvSpPr>
        <p:spPr>
          <a:xfrm>
            <a:off x="2446271" y="5957167"/>
            <a:ext cx="6445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Depolarization = away from resting potential </a:t>
            </a:r>
          </a:p>
          <a:p>
            <a:r>
              <a:rPr lang="en-US" sz="1400" b="1" dirty="0"/>
              <a:t>Repolarization = towards resting potential</a:t>
            </a:r>
          </a:p>
        </p:txBody>
      </p:sp>
    </p:spTree>
    <p:extLst>
      <p:ext uri="{BB962C8B-B14F-4D97-AF65-F5344CB8AC3E}">
        <p14:creationId xmlns:p14="http://schemas.microsoft.com/office/powerpoint/2010/main" val="968103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FECC1-5C2D-D297-1DEA-EF0BFBD58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86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Going from Nernst to GSK equations – a full equation including all ions</a:t>
            </a:r>
          </a:p>
        </p:txBody>
      </p:sp>
      <p:pic>
        <p:nvPicPr>
          <p:cNvPr id="4" name="Picture 3" descr="A diagram of a curved structure&#10;&#10;Description automatically generated">
            <a:extLst>
              <a:ext uri="{FF2B5EF4-FFF2-40B4-BE49-F238E27FC236}">
                <a16:creationId xmlns:a16="http://schemas.microsoft.com/office/drawing/2014/main" id="{B6956B93-39F6-10DE-6134-7550479E5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567" y="1634995"/>
            <a:ext cx="2919691" cy="44523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BB4D19-6E1C-7773-FE95-1C60442EDF92}"/>
                  </a:ext>
                </a:extLst>
              </p:cNvPr>
              <p:cNvSpPr txBox="1"/>
              <p:nvPr/>
            </p:nvSpPr>
            <p:spPr>
              <a:xfrm>
                <a:off x="375284" y="2071462"/>
                <a:ext cx="5554462" cy="3942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Earlier we talked about </a:t>
                </a:r>
                <a:r>
                  <a:rPr lang="en-US" b="1" dirty="0"/>
                  <a:t>Nernst Equation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Nernst equation </a:t>
                </a:r>
                <a:r>
                  <a:rPr lang="en-US" dirty="0"/>
                  <a:t>describes the electrical potential of a concentration of ions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It solves the electrical potential (or disparity) </a:t>
                </a:r>
                <a:r>
                  <a:rPr lang="en-US" b="1" dirty="0"/>
                  <a:t>for an ion </a:t>
                </a:r>
                <a:r>
                  <a:rPr lang="en-US" dirty="0"/>
                  <a:t>given the concentration gradient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It needs thermodynamic parameters that </a:t>
                </a:r>
                <a:r>
                  <a:rPr lang="en-US" b="1" dirty="0"/>
                  <a:t>impact concentration gradients of ions 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z </a:t>
                </a:r>
                <a:r>
                  <a:rPr lang="en-US" dirty="0"/>
                  <a:t>(charge of ion)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T </a:t>
                </a:r>
                <a:r>
                  <a:rPr lang="en-US" dirty="0"/>
                  <a:t>(temperature)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R </a:t>
                </a:r>
                <a:r>
                  <a:rPr lang="en-US" dirty="0"/>
                  <a:t>(universal gas constant)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F </a:t>
                </a:r>
                <a:r>
                  <a:rPr lang="en-US" dirty="0"/>
                  <a:t>(Faraday constant)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𝑅𝑇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𝑧𝐹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𝑙𝑛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𝑐𝑜𝑛𝑐𝑒𝑛𝑡𝑟𝑎𝑡𝑖𝑜𝑛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𝑜𝑢𝑡𝑠𝑖𝑑𝑒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𝑐𝑜𝑛𝑐𝑒𝑛𝑡𝑟𝑎𝑡𝑖𝑜𝑛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𝑖𝑛𝑠𝑖𝑑𝑒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BB4D19-6E1C-7773-FE95-1C60442ED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84" y="2071462"/>
                <a:ext cx="5554462" cy="3942426"/>
              </a:xfrm>
              <a:prstGeom prst="rect">
                <a:avLst/>
              </a:prstGeom>
              <a:blipFill>
                <a:blip r:embed="rId3"/>
                <a:stretch>
                  <a:fillRect l="-768" t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51CD8EA-D149-91E1-DF2B-90E661C1BEB3}"/>
              </a:ext>
            </a:extLst>
          </p:cNvPr>
          <p:cNvSpPr txBox="1"/>
          <p:nvPr/>
        </p:nvSpPr>
        <p:spPr>
          <a:xfrm>
            <a:off x="5774575" y="3838011"/>
            <a:ext cx="3967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There is an issue though!</a:t>
            </a:r>
          </a:p>
          <a:p>
            <a:r>
              <a:rPr lang="en-US" b="1" dirty="0"/>
              <a:t>We have multiple ions!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E2073C9-9B9A-23EB-B15A-65BDE43F431C}"/>
              </a:ext>
            </a:extLst>
          </p:cNvPr>
          <p:cNvSpPr/>
          <p:nvPr/>
        </p:nvSpPr>
        <p:spPr>
          <a:xfrm>
            <a:off x="8362604" y="2510444"/>
            <a:ext cx="448887" cy="2826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DC2342C-6947-7C9C-8B4A-F1558AEF8183}"/>
              </a:ext>
            </a:extLst>
          </p:cNvPr>
          <p:cNvSpPr/>
          <p:nvPr/>
        </p:nvSpPr>
        <p:spPr>
          <a:xfrm>
            <a:off x="8587892" y="3146368"/>
            <a:ext cx="448887" cy="2826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5571741-FC6C-C5B5-339F-7E2FCDF7C011}"/>
              </a:ext>
            </a:extLst>
          </p:cNvPr>
          <p:cNvSpPr/>
          <p:nvPr/>
        </p:nvSpPr>
        <p:spPr>
          <a:xfrm>
            <a:off x="8235986" y="4365062"/>
            <a:ext cx="448887" cy="2826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FE44148-58DB-1159-D79D-B99D0AB8A9B1}"/>
              </a:ext>
            </a:extLst>
          </p:cNvPr>
          <p:cNvSpPr/>
          <p:nvPr/>
        </p:nvSpPr>
        <p:spPr>
          <a:xfrm>
            <a:off x="1934095" y="5292436"/>
            <a:ext cx="3363883" cy="90885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26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urved structure&#10;&#10;Description automatically generated">
            <a:extLst>
              <a:ext uri="{FF2B5EF4-FFF2-40B4-BE49-F238E27FC236}">
                <a16:creationId xmlns:a16="http://schemas.microsoft.com/office/drawing/2014/main" id="{B6956B93-39F6-10DE-6134-7550479E5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567" y="1634995"/>
            <a:ext cx="2919691" cy="44523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BB4D19-6E1C-7773-FE95-1C60442EDF92}"/>
              </a:ext>
            </a:extLst>
          </p:cNvPr>
          <p:cNvSpPr txBox="1"/>
          <p:nvPr/>
        </p:nvSpPr>
        <p:spPr>
          <a:xfrm>
            <a:off x="484754" y="1634995"/>
            <a:ext cx="672097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multiple ions, we use </a:t>
            </a:r>
            <a:r>
              <a:rPr lang="en-US" b="1" dirty="0"/>
              <a:t>Goldman-Hodgkin-Katz (GHK) equation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GHK is Nernst equation applied for multiple ions in a </a:t>
            </a:r>
            <a:r>
              <a:rPr lang="en-US" b="1" u="sng" dirty="0"/>
              <a:t>permeable</a:t>
            </a:r>
            <a:r>
              <a:rPr lang="en-US" b="1" dirty="0"/>
              <a:t> membrane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add </a:t>
            </a:r>
            <a:r>
              <a:rPr lang="en-US" b="1" dirty="0"/>
              <a:t>permeability </a:t>
            </a:r>
            <a:r>
              <a:rPr lang="en-US" dirty="0"/>
              <a:t>now that we know that voltage-gated</a:t>
            </a:r>
            <a:r>
              <a:rPr lang="en-US" b="1" dirty="0"/>
              <a:t> ion channels are </a:t>
            </a:r>
            <a:r>
              <a:rPr lang="en-US" b="1" u="sng" dirty="0"/>
              <a:t>permeable</a:t>
            </a:r>
            <a:r>
              <a:rPr lang="en-US" b="1" dirty="0"/>
              <a:t> to certain ions.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GHK: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Note: </a:t>
            </a:r>
            <a:r>
              <a:rPr lang="en-US" dirty="0"/>
              <a:t>P</a:t>
            </a:r>
            <a:r>
              <a:rPr lang="en-US" baseline="-25000" dirty="0"/>
              <a:t>ion</a:t>
            </a:r>
            <a:r>
              <a:rPr lang="en-US" dirty="0"/>
              <a:t> is the permeability at any time for a given ion (depending on the state of the voltage gated ion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we have an equation that gives us the terms of </a:t>
            </a:r>
            <a:r>
              <a:rPr lang="en-US" b="1" dirty="0" err="1"/>
              <a:t>Vm</a:t>
            </a:r>
            <a:r>
              <a:rPr lang="en-US" dirty="0"/>
              <a:t> since it is the </a:t>
            </a:r>
            <a:r>
              <a:rPr lang="en-US" b="1" dirty="0"/>
              <a:t>electrical potential across the whole membrane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Z </a:t>
            </a:r>
            <a:r>
              <a:rPr lang="en-US" dirty="0"/>
              <a:t>is also gone because we assign charge differently for each ion (it is within the calculation for </a:t>
            </a:r>
            <a:r>
              <a:rPr lang="en-US" b="1" dirty="0"/>
              <a:t>Permeability (P</a:t>
            </a:r>
            <a:r>
              <a:rPr lang="en-US" b="1" baseline="-25000" dirty="0"/>
              <a:t>ion</a:t>
            </a:r>
            <a:r>
              <a:rPr lang="en-US" b="1" dirty="0"/>
              <a:t>)</a:t>
            </a:r>
            <a:r>
              <a:rPr lang="en-US" dirty="0"/>
              <a:t>)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7" name="Picture 6" descr="A black and white text&#10;&#10;Description automatically generated with medium confidence">
            <a:extLst>
              <a:ext uri="{FF2B5EF4-FFF2-40B4-BE49-F238E27FC236}">
                <a16:creationId xmlns:a16="http://schemas.microsoft.com/office/drawing/2014/main" id="{2A07617A-B588-2CD4-20A4-F44F50D814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69" y="3574520"/>
            <a:ext cx="6499538" cy="122382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C313BB5-73DC-9243-BADC-73721469A782}"/>
              </a:ext>
            </a:extLst>
          </p:cNvPr>
          <p:cNvSpPr txBox="1">
            <a:spLocks/>
          </p:cNvSpPr>
          <p:nvPr/>
        </p:nvSpPr>
        <p:spPr>
          <a:xfrm>
            <a:off x="838200" y="1558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Going from Nernst to GSK equations – a full equation including all 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70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661D8-9982-9A35-93C7-991071502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658" y="-133639"/>
            <a:ext cx="10515600" cy="1325563"/>
          </a:xfrm>
        </p:spPr>
        <p:txBody>
          <a:bodyPr/>
          <a:lstStyle/>
          <a:p>
            <a:r>
              <a:rPr lang="en-US" dirty="0"/>
              <a:t>Who I am: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F80DD-AE48-E907-48D3-2C28C8110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982" y="944797"/>
            <a:ext cx="11311943" cy="4351338"/>
          </a:xfrm>
        </p:spPr>
        <p:txBody>
          <a:bodyPr>
            <a:normAutofit/>
          </a:bodyPr>
          <a:lstStyle/>
          <a:p>
            <a:r>
              <a:rPr lang="en-US" sz="2400" dirty="0"/>
              <a:t>Postdoctoral fellow at Cornell in the labs of Drs. Azahara Oliva and Antonio Fernandez-Ruiz (braincomputations.org)</a:t>
            </a:r>
          </a:p>
          <a:p>
            <a:r>
              <a:rPr lang="en-US" sz="2400" dirty="0"/>
              <a:t>Did my PhD under Lin Mei </a:t>
            </a:r>
            <a:r>
              <a:rPr lang="en-US" sz="2400" dirty="0" err="1"/>
              <a:t>MD,PhD</a:t>
            </a:r>
            <a:r>
              <a:rPr lang="en-US" sz="2400" dirty="0"/>
              <a:t> at CWRU Neuroscience Department</a:t>
            </a:r>
          </a:p>
          <a:p>
            <a:r>
              <a:rPr lang="en-US" sz="2400" dirty="0"/>
              <a:t>Currently using large-scale electrophysiology recordings in freely moving animals, using closed-loop optogenetics to understand the physiology of memory consolidation in the cortex</a:t>
            </a:r>
          </a:p>
          <a:p>
            <a:r>
              <a:rPr lang="en-US" sz="2400" dirty="0"/>
              <a:t>I love electrophysiology and hate how it is normally taught, so here I am!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23046A1-598C-EE72-06DE-65BEA0460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041" y="4086308"/>
            <a:ext cx="2266680" cy="256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D43013-03CF-238C-B4D4-4024E5FC4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88" y="3789651"/>
            <a:ext cx="1907165" cy="2859352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76E4B0B-3BA6-9B9E-045B-4646F4DF8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568" y="4094483"/>
            <a:ext cx="1954687" cy="240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16F4DC-DE01-9BC7-7BCA-2145620DF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1992" y="4006812"/>
            <a:ext cx="2642191" cy="264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5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AB83-0CAD-F797-2683-223DFC75E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054" y="-153742"/>
            <a:ext cx="10515600" cy="1325563"/>
          </a:xfrm>
        </p:spPr>
        <p:txBody>
          <a:bodyPr/>
          <a:lstStyle/>
          <a:p>
            <a:r>
              <a:rPr lang="en-US" dirty="0"/>
              <a:t>Quick Summary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E7A532-D354-F046-CFC6-FAF4AB209D8B}"/>
              </a:ext>
            </a:extLst>
          </p:cNvPr>
          <p:cNvSpPr/>
          <p:nvPr/>
        </p:nvSpPr>
        <p:spPr>
          <a:xfrm>
            <a:off x="3051412" y="1690688"/>
            <a:ext cx="2361062" cy="14296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Lipid Blocks ion movement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976600-846D-D44F-B1A9-307B0D3FD947}"/>
              </a:ext>
            </a:extLst>
          </p:cNvPr>
          <p:cNvSpPr/>
          <p:nvPr/>
        </p:nvSpPr>
        <p:spPr>
          <a:xfrm>
            <a:off x="5858870" y="1675310"/>
            <a:ext cx="2909247" cy="14296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Neuronal membranes have ion disparity across the membrane (i.e. voltage)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B43193-2085-8EE8-C660-8284DF733C93}"/>
              </a:ext>
            </a:extLst>
          </p:cNvPr>
          <p:cNvSpPr/>
          <p:nvPr/>
        </p:nvSpPr>
        <p:spPr>
          <a:xfrm>
            <a:off x="9050740" y="1675309"/>
            <a:ext cx="2909247" cy="14296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 Potentials change permeability to sodium then potassium via voltage gated ion permeable channels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ACFDEB2-7D65-2709-1639-C635BC58FE0D}"/>
                  </a:ext>
                </a:extLst>
              </p:cNvPr>
              <p:cNvSpPr/>
              <p:nvPr/>
            </p:nvSpPr>
            <p:spPr>
              <a:xfrm>
                <a:off x="988326" y="3893567"/>
                <a:ext cx="4932528" cy="278018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Nernst Equation 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describes the electrical potential of a concentration of individual ions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𝑉𝑚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𝑅𝑇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𝑧𝐹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𝑙𝑛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𝑖𝑜𝑛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𝑐𝑜𝑛𝑐𝑒𝑛𝑡𝑟𝑎𝑡𝑖𝑜𝑛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𝑜𝑢𝑡𝑠𝑖𝑑𝑒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𝑖𝑜𝑛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𝑐𝑜𝑛𝑐𝑒𝑛𝑡𝑟𝑎𝑡𝑖𝑜𝑛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𝑖𝑛𝑠𝑖𝑑𝑒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ACFDEB2-7D65-2709-1639-C635BC58F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326" y="3893567"/>
                <a:ext cx="4932528" cy="27801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4895E00-A40F-45C2-5442-4B3920348015}"/>
              </a:ext>
            </a:extLst>
          </p:cNvPr>
          <p:cNvGrpSpPr/>
          <p:nvPr/>
        </p:nvGrpSpPr>
        <p:grpSpPr>
          <a:xfrm>
            <a:off x="6389427" y="3893567"/>
            <a:ext cx="4932528" cy="2780187"/>
            <a:chOff x="6389427" y="3893567"/>
            <a:chExt cx="4932528" cy="278018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78D2817-1933-7D25-18D1-EDFBC5F8005D}"/>
                </a:ext>
              </a:extLst>
            </p:cNvPr>
            <p:cNvSpPr/>
            <p:nvPr/>
          </p:nvSpPr>
          <p:spPr>
            <a:xfrm>
              <a:off x="6389427" y="3893567"/>
              <a:ext cx="4932528" cy="27801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GHK Equation</a:t>
              </a:r>
            </a:p>
            <a:p>
              <a:pPr algn="ctr"/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GHK is Nernst equation applied for multiple ions in a permeable membrane</a:t>
              </a:r>
            </a:p>
            <a:p>
              <a:pPr algn="ctr"/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Picture 9" descr="A black and white text&#10;&#10;Description automatically generated with medium confidence">
              <a:extLst>
                <a:ext uri="{FF2B5EF4-FFF2-40B4-BE49-F238E27FC236}">
                  <a16:creationId xmlns:a16="http://schemas.microsoft.com/office/drawing/2014/main" id="{D3A543BB-7270-BAF1-3156-A7933D908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1007" y="5545475"/>
              <a:ext cx="4267202" cy="803485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DAF538-9C9D-00C3-87C6-D34ACE1F284E}"/>
              </a:ext>
            </a:extLst>
          </p:cNvPr>
          <p:cNvGrpSpPr/>
          <p:nvPr/>
        </p:nvGrpSpPr>
        <p:grpSpPr>
          <a:xfrm>
            <a:off x="0" y="1264420"/>
            <a:ext cx="2667000" cy="1855871"/>
            <a:chOff x="0" y="1264420"/>
            <a:chExt cx="2667000" cy="185587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316466B-4468-DC24-C492-54902BF2B7B5}"/>
                </a:ext>
              </a:extLst>
            </p:cNvPr>
            <p:cNvSpPr/>
            <p:nvPr/>
          </p:nvSpPr>
          <p:spPr>
            <a:xfrm>
              <a:off x="305938" y="1690688"/>
              <a:ext cx="2361062" cy="14296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Ions carry a charge + concentration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CEE6C04-80D6-1816-3348-BCD26E81CF6A}"/>
                </a:ext>
              </a:extLst>
            </p:cNvPr>
            <p:cNvSpPr txBox="1"/>
            <p:nvPr/>
          </p:nvSpPr>
          <p:spPr>
            <a:xfrm>
              <a:off x="0" y="1264420"/>
              <a:ext cx="20744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Science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B660B62-63F8-518C-B1D6-CCBA3B0D327E}"/>
              </a:ext>
            </a:extLst>
          </p:cNvPr>
          <p:cNvSpPr txBox="1"/>
          <p:nvPr/>
        </p:nvSpPr>
        <p:spPr>
          <a:xfrm>
            <a:off x="97809" y="3336452"/>
            <a:ext cx="2074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</a:p>
        </p:txBody>
      </p:sp>
    </p:spTree>
    <p:extLst>
      <p:ext uri="{BB962C8B-B14F-4D97-AF65-F5344CB8AC3E}">
        <p14:creationId xmlns:p14="http://schemas.microsoft.com/office/powerpoint/2010/main" val="220647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2677142-3B6D-6283-90A7-2B85DC0E5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367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Where are we in time…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8310B1-C6E3-C462-9039-DCD197ED8ED9}"/>
              </a:ext>
            </a:extLst>
          </p:cNvPr>
          <p:cNvSpPr txBox="1"/>
          <p:nvPr/>
        </p:nvSpPr>
        <p:spPr>
          <a:xfrm>
            <a:off x="600645" y="1266588"/>
            <a:ext cx="32782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1937 - Hodgkin works with KS Cole and HJ Curtis at Wood Hole Marine Biological Lab in Massachusetts. </a:t>
            </a:r>
            <a:r>
              <a:rPr lang="en-US" b="1" dirty="0"/>
              <a:t>Hodgkin introduced to giant nerve fiber of the squid 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FFA5F8-25C3-7698-EC34-5C27C9F0C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225" y="3800607"/>
            <a:ext cx="4821549" cy="2561703"/>
          </a:xfrm>
          <a:prstGeom prst="rect">
            <a:avLst/>
          </a:prstGeom>
        </p:spPr>
      </p:pic>
      <p:pic>
        <p:nvPicPr>
          <p:cNvPr id="1026" name="Picture 2" descr="The squid giant axon. The giant axon is a very large (up to 1 mm in... |  Download Scientific Diagram">
            <a:extLst>
              <a:ext uri="{FF2B5EF4-FFF2-40B4-BE49-F238E27FC236}">
                <a16:creationId xmlns:a16="http://schemas.microsoft.com/office/drawing/2014/main" id="{F9422E7A-675C-440B-6393-6417880B1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64" y="3723040"/>
            <a:ext cx="3092086" cy="285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A9C822-8564-E414-DD84-C665B15F9152}"/>
              </a:ext>
            </a:extLst>
          </p:cNvPr>
          <p:cNvSpPr txBox="1"/>
          <p:nvPr/>
        </p:nvSpPr>
        <p:spPr>
          <a:xfrm>
            <a:off x="4560131" y="1128089"/>
            <a:ext cx="37130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1939 – Hodgkin and Huxley publish </a:t>
            </a:r>
            <a:r>
              <a:rPr lang="en-US" b="1" dirty="0"/>
              <a:t>first recorded Action Potential in Nature. </a:t>
            </a:r>
            <a:r>
              <a:rPr lang="en-US" dirty="0"/>
              <a:t>Hodgkin noted “…the membrane potential at the peak of the nerve impulse reversed by 40 mV instead of falling to zero as assumed in the classical theory”</a:t>
            </a:r>
          </a:p>
        </p:txBody>
      </p:sp>
      <p:pic>
        <p:nvPicPr>
          <p:cNvPr id="1028" name="Picture 4" descr="Why the Invasion of Poland in 1939 Launched World War Ii | TIME">
            <a:extLst>
              <a:ext uri="{FF2B5EF4-FFF2-40B4-BE49-F238E27FC236}">
                <a16:creationId xmlns:a16="http://schemas.microsoft.com/office/drawing/2014/main" id="{14626B88-C550-CB5D-8952-9D993F66C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092" y="3871748"/>
            <a:ext cx="3033066" cy="249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B9B81B8-E351-FFDF-3A8E-1AF03BCAE583}"/>
              </a:ext>
            </a:extLst>
          </p:cNvPr>
          <p:cNvCxnSpPr/>
          <p:nvPr/>
        </p:nvCxnSpPr>
        <p:spPr>
          <a:xfrm>
            <a:off x="3638550" y="2203450"/>
            <a:ext cx="921581" cy="0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FD29C3-397B-E2E1-E39F-C0F3A3498596}"/>
              </a:ext>
            </a:extLst>
          </p:cNvPr>
          <p:cNvCxnSpPr/>
          <p:nvPr/>
        </p:nvCxnSpPr>
        <p:spPr>
          <a:xfrm>
            <a:off x="8115300" y="2143751"/>
            <a:ext cx="921581" cy="0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623145B-ADBC-6E73-3F96-A67237371AF2}"/>
              </a:ext>
            </a:extLst>
          </p:cNvPr>
          <p:cNvSpPr txBox="1"/>
          <p:nvPr/>
        </p:nvSpPr>
        <p:spPr>
          <a:xfrm>
            <a:off x="9054981" y="1231926"/>
            <a:ext cx="32782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Hitler invades Poland, escalating into WW2.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55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E07BE-0BD3-18B2-0E93-3E8FC539654D}"/>
              </a:ext>
            </a:extLst>
          </p:cNvPr>
          <p:cNvSpPr txBox="1">
            <a:spLocks/>
          </p:cNvSpPr>
          <p:nvPr/>
        </p:nvSpPr>
        <p:spPr>
          <a:xfrm>
            <a:off x="742665" y="12211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Where are we in time…</a:t>
            </a:r>
            <a:endParaRPr lang="en-US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3985B35-AA7B-C789-825A-7FE47A684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45" y="3661136"/>
            <a:ext cx="4489918" cy="284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AC2572-9117-C066-D14C-C7D6C3A07818}"/>
              </a:ext>
            </a:extLst>
          </p:cNvPr>
          <p:cNvSpPr txBox="1"/>
          <p:nvPr/>
        </p:nvSpPr>
        <p:spPr>
          <a:xfrm>
            <a:off x="339105" y="784892"/>
            <a:ext cx="32782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1946– John Eccles used a voltage clamp and found that action potential overshoot was </a:t>
            </a:r>
            <a:r>
              <a:rPr lang="en-US" b="1" dirty="0"/>
              <a:t>NOT </a:t>
            </a:r>
            <a:r>
              <a:rPr lang="en-US" dirty="0"/>
              <a:t>due to sodium.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Hodgkin and Huxley could not perform voltage clamp at first returning from the war due to damaged equipment during the war.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2273887-DD82-C404-B056-F4C728C5D48F}"/>
              </a:ext>
            </a:extLst>
          </p:cNvPr>
          <p:cNvCxnSpPr>
            <a:cxnSpLocks/>
          </p:cNvCxnSpPr>
          <p:nvPr/>
        </p:nvCxnSpPr>
        <p:spPr>
          <a:xfrm>
            <a:off x="3843267" y="2118321"/>
            <a:ext cx="1888793" cy="0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958BF8F-632E-FE5E-CDCE-A3C54F37A48D}"/>
              </a:ext>
            </a:extLst>
          </p:cNvPr>
          <p:cNvSpPr txBox="1"/>
          <p:nvPr/>
        </p:nvSpPr>
        <p:spPr>
          <a:xfrm>
            <a:off x="5911655" y="1447674"/>
            <a:ext cx="32782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1949– Hodgkin and Huxley now record voltage clamp and gain insight into  </a:t>
            </a:r>
            <a:r>
              <a:rPr lang="en-US" b="1" dirty="0"/>
              <a:t>gating variables </a:t>
            </a:r>
            <a:r>
              <a:rPr lang="en-US" dirty="0"/>
              <a:t>via fitting sodium and potassium channel dynamics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A47726-EDEF-6354-E35F-67D58FA77EC8}"/>
              </a:ext>
            </a:extLst>
          </p:cNvPr>
          <p:cNvSpPr txBox="1"/>
          <p:nvPr/>
        </p:nvSpPr>
        <p:spPr>
          <a:xfrm>
            <a:off x="5911655" y="3429000"/>
            <a:ext cx="5982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“At first, the response of a nerve to different electrical stimuli is too complicated and varied to be explained by these relatively simple conclusions. Partly for this reason, Huxley and I spent a long time developing what are sometimes known as the Hodgkin-Huxley equations, which are given in outline below. </a:t>
            </a:r>
            <a:r>
              <a:rPr lang="en-US" b="1" dirty="0"/>
              <a:t>In using the equations it should be emphasized that there are no arbitrary constants, as the voltage-clamp results were used to supply the numerical data required.”</a:t>
            </a:r>
          </a:p>
        </p:txBody>
      </p:sp>
    </p:spTree>
    <p:extLst>
      <p:ext uri="{BB962C8B-B14F-4D97-AF65-F5344CB8AC3E}">
        <p14:creationId xmlns:p14="http://schemas.microsoft.com/office/powerpoint/2010/main" val="7538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85500-6FDB-E0FD-3196-CA652F8B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Hodgkin-Huxley equation contextualized </a:t>
            </a:r>
          </a:p>
        </p:txBody>
      </p:sp>
      <p:pic>
        <p:nvPicPr>
          <p:cNvPr id="5" name="Content Placeholder 4" descr="A qr code with circles and circles&#10;&#10;Description automatically generated">
            <a:extLst>
              <a:ext uri="{FF2B5EF4-FFF2-40B4-BE49-F238E27FC236}">
                <a16:creationId xmlns:a16="http://schemas.microsoft.com/office/drawing/2014/main" id="{032C5FA1-339B-1E2A-0566-9891F4F3F9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086" y="4190658"/>
            <a:ext cx="1510651" cy="151065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58A4C1-7021-DDC8-F003-DC195B969A5F}"/>
              </a:ext>
            </a:extLst>
          </p:cNvPr>
          <p:cNvSpPr txBox="1"/>
          <p:nvPr/>
        </p:nvSpPr>
        <p:spPr>
          <a:xfrm>
            <a:off x="544945" y="1665301"/>
            <a:ext cx="94713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GSK equation has allowed for finding the resting membrane potential (</a:t>
            </a:r>
            <a:r>
              <a:rPr lang="en-US" b="1" dirty="0" err="1"/>
              <a:t>Vm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Hodgkin-Huxley equation is now going to try and look at how these </a:t>
            </a:r>
            <a:r>
              <a:rPr lang="en-US" b="1" dirty="0"/>
              <a:t>voltage potentials change during an action potential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GSK equation has an issue – it assumes no changes in permeability, </a:t>
            </a:r>
            <a:r>
              <a:rPr lang="en-US" b="1" u="sng" dirty="0"/>
              <a:t>which you know changes during an action potential!</a:t>
            </a:r>
          </a:p>
        </p:txBody>
      </p:sp>
      <p:pic>
        <p:nvPicPr>
          <p:cNvPr id="8" name="Picture 7" descr="A close-up of a document&#10;&#10;Description automatically generated">
            <a:extLst>
              <a:ext uri="{FF2B5EF4-FFF2-40B4-BE49-F238E27FC236}">
                <a16:creationId xmlns:a16="http://schemas.microsoft.com/office/drawing/2014/main" id="{529A959E-BEF9-B7CB-24C8-9E5094011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09" y="3615925"/>
            <a:ext cx="4664086" cy="1552364"/>
          </a:xfrm>
          <a:prstGeom prst="rect">
            <a:avLst/>
          </a:prstGeom>
        </p:spPr>
      </p:pic>
      <p:pic>
        <p:nvPicPr>
          <p:cNvPr id="10" name="Picture 9" descr="A diagram of a circuit&#10;&#10;Description automatically generated">
            <a:extLst>
              <a:ext uri="{FF2B5EF4-FFF2-40B4-BE49-F238E27FC236}">
                <a16:creationId xmlns:a16="http://schemas.microsoft.com/office/drawing/2014/main" id="{439D4E94-BF6F-76C7-3735-67E2C7724C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10"/>
          <a:stretch/>
        </p:blipFill>
        <p:spPr>
          <a:xfrm>
            <a:off x="5559751" y="2937989"/>
            <a:ext cx="4456579" cy="240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22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85500-6FDB-E0FD-3196-CA652F8B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Hodgkin-Huxley equation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8A4C1-7021-DDC8-F003-DC195B969A5F}"/>
              </a:ext>
            </a:extLst>
          </p:cNvPr>
          <p:cNvSpPr txBox="1"/>
          <p:nvPr/>
        </p:nvSpPr>
        <p:spPr>
          <a:xfrm>
            <a:off x="128532" y="1507712"/>
            <a:ext cx="888616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hoping to find out about the change of </a:t>
            </a:r>
            <a:r>
              <a:rPr lang="en-US" b="1" dirty="0"/>
              <a:t>voltage over time during an action potential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we are talking about changes in voltage, we are really talking about </a:t>
            </a:r>
            <a:r>
              <a:rPr lang="en-US" b="1" u="sng" dirty="0"/>
              <a:t>ions moving = current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Both </a:t>
            </a:r>
            <a:r>
              <a:rPr lang="en-US" b="1" dirty="0"/>
              <a:t>Nernst and GHK equations set the current = 0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This isn’t a mistake, but the goal of these equation was to find the total </a:t>
            </a:r>
            <a:r>
              <a:rPr lang="en-US" b="1" dirty="0"/>
              <a:t>electrical potential across the membrane at rest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These equations provided the </a:t>
            </a:r>
            <a:r>
              <a:rPr lang="en-US" b="1" dirty="0"/>
              <a:t>reversal potential of each ion, something we now need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Ohms Law is a simple equation on which we start to build, as it is ideal situations when current ≠0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use </a:t>
            </a:r>
            <a:r>
              <a:rPr lang="en-US" b="1" dirty="0"/>
              <a:t>Ohms law </a:t>
            </a:r>
            <a:r>
              <a:rPr lang="en-US" dirty="0"/>
              <a:t>to find </a:t>
            </a:r>
            <a:r>
              <a:rPr lang="en-US" b="1" dirty="0"/>
              <a:t>I (current) </a:t>
            </a:r>
            <a:r>
              <a:rPr lang="en-US" dirty="0"/>
              <a:t>for each part of our circuit in hopes of finding overall </a:t>
            </a:r>
            <a:r>
              <a:rPr lang="en-US" b="1" dirty="0"/>
              <a:t>current changes during an action potential: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Current of a simple membrane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Current for each ion </a:t>
            </a:r>
          </a:p>
          <a:p>
            <a:pPr marL="800100" lvl="1" indent="-342900">
              <a:buFont typeface="+mj-lt"/>
              <a:buAutoNum type="arabicPeriod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7439707-030B-B71E-7CB7-A84B6E4187DF}"/>
                  </a:ext>
                </a:extLst>
              </p:cNvPr>
              <p:cNvSpPr txBox="1"/>
              <p:nvPr/>
            </p:nvSpPr>
            <p:spPr>
              <a:xfrm>
                <a:off x="7023918" y="5737147"/>
                <a:ext cx="373411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𝑽𝒐𝒍𝒕𝒂𝒈𝒆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𝑪𝒖𝒓𝒓𝒆𝒏𝒕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𝑹𝒆𝒔𝒊𝒔𝒕𝒂𝒏𝒄𝒆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7439707-030B-B71E-7CB7-A84B6E418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918" y="5737147"/>
                <a:ext cx="3734112" cy="276999"/>
              </a:xfrm>
              <a:prstGeom prst="rect">
                <a:avLst/>
              </a:prstGeom>
              <a:blipFill>
                <a:blip r:embed="rId2"/>
                <a:stretch>
                  <a:fillRect l="-979" t="-434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38" name="Picture 2">
            <a:extLst>
              <a:ext uri="{FF2B5EF4-FFF2-40B4-BE49-F238E27FC236}">
                <a16:creationId xmlns:a16="http://schemas.microsoft.com/office/drawing/2014/main" id="{D68F9116-2A9B-C354-5CD6-87E48698B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5076" y="4264682"/>
            <a:ext cx="1716014" cy="240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diagram of a circuit&#10;&#10;Description automatically generated">
            <a:extLst>
              <a:ext uri="{FF2B5EF4-FFF2-40B4-BE49-F238E27FC236}">
                <a16:creationId xmlns:a16="http://schemas.microsoft.com/office/drawing/2014/main" id="{2D95A05C-02C8-C18D-3937-5FB16A0D31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6" r="16010" b="10810"/>
          <a:stretch/>
        </p:blipFill>
        <p:spPr>
          <a:xfrm>
            <a:off x="9116290" y="1637003"/>
            <a:ext cx="2844800" cy="24098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8EAED8-FF2A-BB7B-A7BB-E4EA6E8C24D3}"/>
              </a:ext>
            </a:extLst>
          </p:cNvPr>
          <p:cNvSpPr txBox="1"/>
          <p:nvPr/>
        </p:nvSpPr>
        <p:spPr>
          <a:xfrm>
            <a:off x="8890974" y="2441225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0354AB-0F59-CFA3-620C-5A11FFF60D31}"/>
              </a:ext>
            </a:extLst>
          </p:cNvPr>
          <p:cNvSpPr txBox="1"/>
          <p:nvPr/>
        </p:nvSpPr>
        <p:spPr>
          <a:xfrm>
            <a:off x="9837882" y="3370051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2a.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C8F4EC-5CAB-DC41-E79F-F885953C3D1D}"/>
              </a:ext>
            </a:extLst>
          </p:cNvPr>
          <p:cNvSpPr txBox="1"/>
          <p:nvPr/>
        </p:nvSpPr>
        <p:spPr>
          <a:xfrm>
            <a:off x="10654722" y="3380966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2b.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C6A5C2-1EC4-EBDB-8008-C0E7F2BDC10C}"/>
              </a:ext>
            </a:extLst>
          </p:cNvPr>
          <p:cNvSpPr txBox="1"/>
          <p:nvPr/>
        </p:nvSpPr>
        <p:spPr>
          <a:xfrm>
            <a:off x="11591636" y="3411818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2c.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05CB76-4604-28D5-9E47-5EB918327D79}"/>
              </a:ext>
            </a:extLst>
          </p:cNvPr>
          <p:cNvSpPr txBox="1"/>
          <p:nvPr/>
        </p:nvSpPr>
        <p:spPr>
          <a:xfrm>
            <a:off x="8932139" y="4325882"/>
            <a:ext cx="201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Ohm’s Law</a:t>
            </a:r>
          </a:p>
        </p:txBody>
      </p:sp>
    </p:spTree>
    <p:extLst>
      <p:ext uri="{BB962C8B-B14F-4D97-AF65-F5344CB8AC3E}">
        <p14:creationId xmlns:p14="http://schemas.microsoft.com/office/powerpoint/2010/main" val="75115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  <p:bldP spid="18" grpId="0"/>
      <p:bldP spid="19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85500-6FDB-E0FD-3196-CA652F8B8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16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Hodgkin-Huxley equation – Coulomb’s Law of Capacitance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58A4C1-7021-DDC8-F003-DC195B969A5F}"/>
                  </a:ext>
                </a:extLst>
              </p:cNvPr>
              <p:cNvSpPr txBox="1"/>
              <p:nvPr/>
            </p:nvSpPr>
            <p:spPr>
              <a:xfrm>
                <a:off x="353596" y="1841763"/>
                <a:ext cx="7057114" cy="2989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can use </a:t>
                </a:r>
                <a:r>
                  <a:rPr lang="en-US" b="1" dirty="0"/>
                  <a:t>Ohms law </a:t>
                </a:r>
                <a:r>
                  <a:rPr lang="en-US" dirty="0"/>
                  <a:t>to find </a:t>
                </a:r>
                <a:r>
                  <a:rPr lang="en-US" b="1" dirty="0"/>
                  <a:t>I (current) </a:t>
                </a:r>
                <a:r>
                  <a:rPr lang="en-US" dirty="0"/>
                  <a:t>for each part of our circuit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b="1" dirty="0"/>
                  <a:t>Current of a simple membrane = </a:t>
                </a:r>
                <a:r>
                  <a:rPr lang="en-US" b="1" dirty="0">
                    <a:solidFill>
                      <a:srgbClr val="FF0000"/>
                    </a:solidFill>
                  </a:rPr>
                  <a:t>capacitance current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b="1" dirty="0"/>
                  <a:t>Current for each ion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know we can get </a:t>
                </a:r>
                <a:r>
                  <a:rPr lang="en-US" b="1" dirty="0"/>
                  <a:t>Voltage, Current, and Resistance if we have the other two, but what about capacitance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Capacitance can be derived (thanks to Nernst, Einstein, and others) as </a:t>
                </a:r>
                <a:r>
                  <a:rPr lang="en-US" b="1" dirty="0"/>
                  <a:t>Coulomb’s Law of Capacitance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can change </a:t>
                </a:r>
                <a:r>
                  <a:rPr lang="en-US" b="1" dirty="0"/>
                  <a:t>1. </a:t>
                </a:r>
                <a:r>
                  <a:rPr lang="en-US" dirty="0"/>
                  <a:t>and </a:t>
                </a:r>
                <a:r>
                  <a:rPr lang="en-US" b="1" dirty="0"/>
                  <a:t>2. </a:t>
                </a:r>
                <a:r>
                  <a:rPr lang="en-US" dirty="0"/>
                  <a:t>to the following:</a:t>
                </a:r>
              </a:p>
              <a:p>
                <a:pPr marL="8001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</m:oMath>
                </a14:m>
                <a:r>
                  <a:rPr lang="en-US" b="1" dirty="0"/>
                  <a:t>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One more important note before 2 –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58A4C1-7021-DDC8-F003-DC195B969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596" y="1841763"/>
                <a:ext cx="7057114" cy="2989601"/>
              </a:xfrm>
              <a:prstGeom prst="rect">
                <a:avLst/>
              </a:prstGeom>
              <a:blipFill>
                <a:blip r:embed="rId2"/>
                <a:stretch>
                  <a:fillRect l="-518" t="-815" r="-86" b="-2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6A4B7294-134B-74BA-F9CF-30194B03DE30}"/>
              </a:ext>
            </a:extLst>
          </p:cNvPr>
          <p:cNvGrpSpPr/>
          <p:nvPr/>
        </p:nvGrpSpPr>
        <p:grpSpPr>
          <a:xfrm>
            <a:off x="7114466" y="3709523"/>
            <a:ext cx="5077534" cy="2505425"/>
            <a:chOff x="7114466" y="3709523"/>
            <a:chExt cx="5077534" cy="2505425"/>
          </a:xfrm>
        </p:grpSpPr>
        <p:pic>
          <p:nvPicPr>
            <p:cNvPr id="4" name="Picture 3" descr="A diagram of a square and a square with a square and a square with a square and a square with a square and a square with a square and a square with a square and a square with&#10;&#10;Description automatically generated">
              <a:extLst>
                <a:ext uri="{FF2B5EF4-FFF2-40B4-BE49-F238E27FC236}">
                  <a16:creationId xmlns:a16="http://schemas.microsoft.com/office/drawing/2014/main" id="{144D1F93-0A9A-7287-5A8C-051C87ED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4466" y="3709523"/>
              <a:ext cx="5077534" cy="2505425"/>
            </a:xfrm>
            <a:prstGeom prst="rect">
              <a:avLst/>
            </a:prstGeom>
          </p:spPr>
        </p:pic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9A93A5C6-251C-D9E4-3783-9B0CAE07A4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5134" y="4831364"/>
              <a:ext cx="697976" cy="261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6C4E371-25B7-0BA8-27AF-D2ED3A954B46}"/>
              </a:ext>
            </a:extLst>
          </p:cNvPr>
          <p:cNvSpPr txBox="1"/>
          <p:nvPr/>
        </p:nvSpPr>
        <p:spPr>
          <a:xfrm>
            <a:off x="7367358" y="3570943"/>
            <a:ext cx="201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Ohm’s Law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0058A-85AF-A47A-48DF-4BE59363B688}"/>
              </a:ext>
            </a:extLst>
          </p:cNvPr>
          <p:cNvSpPr txBox="1"/>
          <p:nvPr/>
        </p:nvSpPr>
        <p:spPr>
          <a:xfrm>
            <a:off x="9884267" y="3567795"/>
            <a:ext cx="201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Coulomb’s Law</a:t>
            </a:r>
          </a:p>
        </p:txBody>
      </p:sp>
      <p:pic>
        <p:nvPicPr>
          <p:cNvPr id="10" name="Picture 9" descr="A diagram of a circuit&#10;&#10;Description automatically generated">
            <a:extLst>
              <a:ext uri="{FF2B5EF4-FFF2-40B4-BE49-F238E27FC236}">
                <a16:creationId xmlns:a16="http://schemas.microsoft.com/office/drawing/2014/main" id="{AA88A167-1BEA-3645-067A-5109F9BCCF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r="-1725" b="2422"/>
          <a:stretch/>
        </p:blipFill>
        <p:spPr>
          <a:xfrm>
            <a:off x="7499926" y="860435"/>
            <a:ext cx="4488873" cy="26364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0E0E97-4D1D-39BA-C1F3-62B5576B6B97}"/>
              </a:ext>
            </a:extLst>
          </p:cNvPr>
          <p:cNvSpPr txBox="1"/>
          <p:nvPr/>
        </p:nvSpPr>
        <p:spPr>
          <a:xfrm>
            <a:off x="8128339" y="1664657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191B6D-A87F-16F7-F767-BC1E378B8275}"/>
              </a:ext>
            </a:extLst>
          </p:cNvPr>
          <p:cNvSpPr txBox="1"/>
          <p:nvPr/>
        </p:nvSpPr>
        <p:spPr>
          <a:xfrm>
            <a:off x="9075247" y="2593483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2a.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50B429-2CE3-7956-D7DD-2B948CA6770D}"/>
              </a:ext>
            </a:extLst>
          </p:cNvPr>
          <p:cNvSpPr txBox="1"/>
          <p:nvPr/>
        </p:nvSpPr>
        <p:spPr>
          <a:xfrm>
            <a:off x="9892087" y="2604398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2b.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A21F55-78B9-9AAF-DB8B-C619F156F041}"/>
              </a:ext>
            </a:extLst>
          </p:cNvPr>
          <p:cNvSpPr txBox="1"/>
          <p:nvPr/>
        </p:nvSpPr>
        <p:spPr>
          <a:xfrm>
            <a:off x="10829001" y="2635250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2c.</a:t>
            </a:r>
          </a:p>
        </p:txBody>
      </p:sp>
    </p:spTree>
    <p:extLst>
      <p:ext uri="{BB962C8B-B14F-4D97-AF65-F5344CB8AC3E}">
        <p14:creationId xmlns:p14="http://schemas.microsoft.com/office/powerpoint/2010/main" val="238206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circuit&#10;&#10;Description automatically generated">
            <a:extLst>
              <a:ext uri="{FF2B5EF4-FFF2-40B4-BE49-F238E27FC236}">
                <a16:creationId xmlns:a16="http://schemas.microsoft.com/office/drawing/2014/main" id="{AA88A167-1BEA-3645-067A-5109F9BCCF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r="-1725" b="2422"/>
          <a:stretch/>
        </p:blipFill>
        <p:spPr>
          <a:xfrm>
            <a:off x="7499926" y="860435"/>
            <a:ext cx="4488873" cy="26364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385500-6FDB-E0FD-3196-CA652F8B8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16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Hodgkin-Huxley equation – Ohms law in resistors in parallel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58A4C1-7021-DDC8-F003-DC195B969A5F}"/>
                  </a:ext>
                </a:extLst>
              </p:cNvPr>
              <p:cNvSpPr txBox="1"/>
              <p:nvPr/>
            </p:nvSpPr>
            <p:spPr>
              <a:xfrm>
                <a:off x="325127" y="2319121"/>
                <a:ext cx="7583146" cy="35082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One more important note before 2 – </a:t>
                </a:r>
                <a:r>
                  <a:rPr lang="en-US" dirty="0"/>
                  <a:t>In our </a:t>
                </a:r>
                <a:r>
                  <a:rPr lang="en-US" b="1" dirty="0"/>
                  <a:t>circuit diagram, </a:t>
                </a:r>
                <a:r>
                  <a:rPr lang="en-US" dirty="0"/>
                  <a:t>the </a:t>
                </a:r>
                <a:r>
                  <a:rPr lang="en-US" b="1" dirty="0"/>
                  <a:t>resistors are set in parallel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It is easier to discuss then </a:t>
                </a:r>
                <a:r>
                  <a:rPr lang="en-US" b="1" dirty="0"/>
                  <a:t>conductance (g), </a:t>
                </a:r>
                <a:r>
                  <a:rPr lang="en-US" dirty="0"/>
                  <a:t>because: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𝒄𝒐𝒏𝒅𝒖𝒄𝒕𝒂𝒏𝒄𝒆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den>
                      </m:f>
                    </m:oMath>
                  </m:oMathPara>
                </a14:m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You can now exchange in </a:t>
                </a:r>
                <a:r>
                  <a:rPr lang="en-US" b="1" dirty="0"/>
                  <a:t>rearranged Ohms law:</a:t>
                </a:r>
              </a:p>
              <a:p>
                <a:pPr lvl="4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𝑪𝒖𝒓𝒓𝒆𝒏𝒕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𝑽𝒐𝒍𝒕𝒂𝒈𝒆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𝑹𝒆𝒔𝒊𝒔𝒕𝒂𝒏𝒄𝒆</m:t>
                        </m:r>
                      </m:den>
                    </m:f>
                  </m:oMath>
                </a14:m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and now you get: </a:t>
                </a:r>
                <a:endParaRPr lang="en-US" b="1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𝑪𝒖𝒓𝒓𝒆𝒏𝒕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𝒄𝒐𝒏𝒅𝒖𝒄𝒕𝒂𝒏𝒄𝒆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𝒗𝒐𝒍𝒕𝒂𝒈𝒆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lvl="4"/>
                <a:endParaRPr lang="en-US" dirty="0"/>
              </a:p>
              <a:p>
                <a:pPr lvl="4"/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58A4C1-7021-DDC8-F003-DC195B969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27" y="2319121"/>
                <a:ext cx="7583146" cy="3508268"/>
              </a:xfrm>
              <a:prstGeom prst="rect">
                <a:avLst/>
              </a:prstGeom>
              <a:blipFill>
                <a:blip r:embed="rId3"/>
                <a:stretch>
                  <a:fillRect l="-482" t="-6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6C4E371-25B7-0BA8-27AF-D2ED3A954B46}"/>
              </a:ext>
            </a:extLst>
          </p:cNvPr>
          <p:cNvSpPr txBox="1"/>
          <p:nvPr/>
        </p:nvSpPr>
        <p:spPr>
          <a:xfrm>
            <a:off x="8995093" y="4357837"/>
            <a:ext cx="2746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Resistors in parallel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0E0E97-4D1D-39BA-C1F3-62B5576B6B97}"/>
              </a:ext>
            </a:extLst>
          </p:cNvPr>
          <p:cNvSpPr txBox="1"/>
          <p:nvPr/>
        </p:nvSpPr>
        <p:spPr>
          <a:xfrm>
            <a:off x="8128339" y="1664657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191B6D-A87F-16F7-F767-BC1E378B8275}"/>
              </a:ext>
            </a:extLst>
          </p:cNvPr>
          <p:cNvSpPr txBox="1"/>
          <p:nvPr/>
        </p:nvSpPr>
        <p:spPr>
          <a:xfrm>
            <a:off x="9075247" y="2593483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2a.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50B429-2CE3-7956-D7DD-2B948CA6770D}"/>
              </a:ext>
            </a:extLst>
          </p:cNvPr>
          <p:cNvSpPr txBox="1"/>
          <p:nvPr/>
        </p:nvSpPr>
        <p:spPr>
          <a:xfrm>
            <a:off x="9892087" y="2604398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2b.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A21F55-78B9-9AAF-DB8B-C619F156F041}"/>
              </a:ext>
            </a:extLst>
          </p:cNvPr>
          <p:cNvSpPr txBox="1"/>
          <p:nvPr/>
        </p:nvSpPr>
        <p:spPr>
          <a:xfrm>
            <a:off x="10829001" y="2635250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2c.</a:t>
            </a:r>
          </a:p>
        </p:txBody>
      </p:sp>
      <p:pic>
        <p:nvPicPr>
          <p:cNvPr id="14" name="Picture 13" descr="A diagram of a circuit&#10;&#10;Description automatically generated with medium confidence">
            <a:extLst>
              <a:ext uri="{FF2B5EF4-FFF2-40B4-BE49-F238E27FC236}">
                <a16:creationId xmlns:a16="http://schemas.microsoft.com/office/drawing/2014/main" id="{E788C825-C9E2-CBF8-071E-A101468667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247" y="4727169"/>
            <a:ext cx="2886663" cy="14956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AFB615C-54D5-EBEF-633C-A0098509C1B4}"/>
              </a:ext>
            </a:extLst>
          </p:cNvPr>
          <p:cNvSpPr txBox="1"/>
          <p:nvPr/>
        </p:nvSpPr>
        <p:spPr>
          <a:xfrm>
            <a:off x="6339639" y="4357837"/>
            <a:ext cx="2746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Resistors in series</a:t>
            </a:r>
          </a:p>
        </p:txBody>
      </p:sp>
      <p:pic>
        <p:nvPicPr>
          <p:cNvPr id="18" name="Picture 17" descr="A diagram of a circuit&#10;&#10;Description automatically generated">
            <a:extLst>
              <a:ext uri="{FF2B5EF4-FFF2-40B4-BE49-F238E27FC236}">
                <a16:creationId xmlns:a16="http://schemas.microsoft.com/office/drawing/2014/main" id="{279ACBB4-A833-CF87-8D5A-C7F14AE9E7A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57"/>
          <a:stretch/>
        </p:blipFill>
        <p:spPr>
          <a:xfrm>
            <a:off x="6504181" y="4953313"/>
            <a:ext cx="2380052" cy="1319288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4D84DF8-54F3-5918-8A35-3B43B013410C}"/>
              </a:ext>
            </a:extLst>
          </p:cNvPr>
          <p:cNvSpPr/>
          <p:nvPr/>
        </p:nvSpPr>
        <p:spPr>
          <a:xfrm>
            <a:off x="4996872" y="3158836"/>
            <a:ext cx="419747" cy="5872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8CF74E3-2127-1DE1-0879-261AB7FA1F02}"/>
              </a:ext>
            </a:extLst>
          </p:cNvPr>
          <p:cNvSpPr/>
          <p:nvPr/>
        </p:nvSpPr>
        <p:spPr>
          <a:xfrm>
            <a:off x="11143926" y="5267852"/>
            <a:ext cx="722947" cy="5872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80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2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circuit&#10;&#10;Description automatically generated">
            <a:extLst>
              <a:ext uri="{FF2B5EF4-FFF2-40B4-BE49-F238E27FC236}">
                <a16:creationId xmlns:a16="http://schemas.microsoft.com/office/drawing/2014/main" id="{AA88A167-1BEA-3645-067A-5109F9BCCF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r="-1725" b="2422"/>
          <a:stretch/>
        </p:blipFill>
        <p:spPr>
          <a:xfrm>
            <a:off x="7499926" y="860435"/>
            <a:ext cx="4488873" cy="26364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385500-6FDB-E0FD-3196-CA652F8B8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16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Hodgkin-Huxley equation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58A4C1-7021-DDC8-F003-DC195B969A5F}"/>
                  </a:ext>
                </a:extLst>
              </p:cNvPr>
              <p:cNvSpPr txBox="1"/>
              <p:nvPr/>
            </p:nvSpPr>
            <p:spPr>
              <a:xfrm>
                <a:off x="272089" y="1270396"/>
                <a:ext cx="7583146" cy="4374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can change </a:t>
                </a:r>
                <a:r>
                  <a:rPr lang="en-US" b="1" dirty="0"/>
                  <a:t>1. </a:t>
                </a:r>
                <a:r>
                  <a:rPr lang="en-US" dirty="0"/>
                  <a:t>and </a:t>
                </a:r>
                <a:r>
                  <a:rPr lang="en-US" b="1" dirty="0"/>
                  <a:t>2. </a:t>
                </a:r>
                <a:r>
                  <a:rPr lang="en-US" dirty="0"/>
                  <a:t>to the following:</a:t>
                </a:r>
              </a:p>
              <a:p>
                <a:pPr lvl="2"/>
                <a:endParaRPr lang="en-US" b="1" dirty="0"/>
              </a:p>
              <a:p>
                <a:pPr lvl="2"/>
                <a:r>
                  <a:rPr lang="en-US" b="1" dirty="0"/>
                  <a:t>1.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</m:oMath>
                </a14:m>
                <a:r>
                  <a:rPr lang="en-US" b="1" dirty="0"/>
                  <a:t>  </a:t>
                </a:r>
              </a:p>
              <a:p>
                <a:endParaRPr lang="en-US" b="1" dirty="0"/>
              </a:p>
              <a:p>
                <a:r>
                  <a:rPr lang="en-US" b="1" dirty="0"/>
                  <a:t>	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   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𝒊𝒐𝒏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𝒊𝒐𝒏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b="1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𝒊𝒐𝒏</m:t>
                        </m:r>
                      </m:sub>
                    </m:sSub>
                  </m:oMath>
                </a14:m>
                <a:r>
                  <a:rPr lang="en-US" b="1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dirty="0"/>
                  <a:t> is the </a:t>
                </a:r>
                <a:r>
                  <a:rPr lang="en-US" b="1" dirty="0"/>
                  <a:t>resting membrane potential:</a:t>
                </a:r>
              </a:p>
              <a:p>
                <a:endParaRPr lang="en-US" b="1" dirty="0"/>
              </a:p>
              <a:p>
                <a:r>
                  <a:rPr lang="en-US" b="1" dirty="0"/>
                  <a:t>		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b="1" dirty="0" err="1"/>
                  <a:t>V</a:t>
                </a:r>
                <a:r>
                  <a:rPr lang="en-US" b="1" baseline="-25000" dirty="0" err="1"/>
                  <a:t>inside</a:t>
                </a:r>
                <a:r>
                  <a:rPr lang="en-US" b="1" baseline="-25000" dirty="0"/>
                  <a:t> cell</a:t>
                </a:r>
                <a:r>
                  <a:rPr lang="en-US" b="1" dirty="0"/>
                  <a:t> – </a:t>
                </a:r>
                <a:r>
                  <a:rPr lang="en-US" b="1" dirty="0" err="1"/>
                  <a:t>V</a:t>
                </a:r>
                <a:r>
                  <a:rPr lang="en-US" b="1" baseline="-25000" dirty="0" err="1"/>
                  <a:t>outisde</a:t>
                </a:r>
                <a:r>
                  <a:rPr lang="en-US" b="1" baseline="-25000" dirty="0"/>
                  <a:t> cell</a:t>
                </a:r>
              </a:p>
              <a:p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𝒊𝒐𝒏</m:t>
                        </m:r>
                      </m:sub>
                    </m:sSub>
                  </m:oMath>
                </a14:m>
                <a:r>
                  <a:rPr lang="en-US" dirty="0"/>
                  <a:t> is the </a:t>
                </a:r>
                <a:r>
                  <a:rPr lang="en-US" b="1" dirty="0"/>
                  <a:t>reversal potential for that 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Reversal potential </a:t>
                </a:r>
                <a:r>
                  <a:rPr lang="en-US" dirty="0"/>
                  <a:t>is the </a:t>
                </a:r>
                <a:r>
                  <a:rPr lang="en-US" b="1" dirty="0"/>
                  <a:t>voltage at which the ion will be at equilibrium (no movement across the membrane)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Thankfully, we have all of those for each ion thanks to </a:t>
                </a:r>
                <a:r>
                  <a:rPr lang="en-US" b="1" dirty="0"/>
                  <a:t>Nernst and GHK equations which solved for this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58A4C1-7021-DDC8-F003-DC195B969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89" y="1270396"/>
                <a:ext cx="7583146" cy="4374596"/>
              </a:xfrm>
              <a:prstGeom prst="rect">
                <a:avLst/>
              </a:prstGeom>
              <a:blipFill>
                <a:blip r:embed="rId3"/>
                <a:stretch>
                  <a:fillRect l="-563" t="-557" b="-1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B0E0E97-4D1D-39BA-C1F3-62B5576B6B97}"/>
              </a:ext>
            </a:extLst>
          </p:cNvPr>
          <p:cNvSpPr txBox="1"/>
          <p:nvPr/>
        </p:nvSpPr>
        <p:spPr>
          <a:xfrm>
            <a:off x="8128339" y="1664657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191B6D-A87F-16F7-F767-BC1E378B8275}"/>
              </a:ext>
            </a:extLst>
          </p:cNvPr>
          <p:cNvSpPr txBox="1"/>
          <p:nvPr/>
        </p:nvSpPr>
        <p:spPr>
          <a:xfrm>
            <a:off x="9075247" y="2593483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2a.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50B429-2CE3-7956-D7DD-2B948CA6770D}"/>
              </a:ext>
            </a:extLst>
          </p:cNvPr>
          <p:cNvSpPr txBox="1"/>
          <p:nvPr/>
        </p:nvSpPr>
        <p:spPr>
          <a:xfrm>
            <a:off x="9892087" y="2604398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2b.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A21F55-78B9-9AAF-DB8B-C619F156F041}"/>
              </a:ext>
            </a:extLst>
          </p:cNvPr>
          <p:cNvSpPr txBox="1"/>
          <p:nvPr/>
        </p:nvSpPr>
        <p:spPr>
          <a:xfrm>
            <a:off x="10829001" y="2635250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2c.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E18C24-F615-2417-EE19-F9D991D7675B}"/>
              </a:ext>
            </a:extLst>
          </p:cNvPr>
          <p:cNvSpPr txBox="1"/>
          <p:nvPr/>
        </p:nvSpPr>
        <p:spPr>
          <a:xfrm>
            <a:off x="3712530" y="1849665"/>
            <a:ext cx="1750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Coulomb’s law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B126AB-417A-63F3-6B54-7E9C910105B7}"/>
              </a:ext>
            </a:extLst>
          </p:cNvPr>
          <p:cNvSpPr txBox="1"/>
          <p:nvPr/>
        </p:nvSpPr>
        <p:spPr>
          <a:xfrm>
            <a:off x="3960002" y="2305792"/>
            <a:ext cx="2694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Trick to use Ohm’s law with resistors in series</a:t>
            </a:r>
          </a:p>
        </p:txBody>
      </p:sp>
      <p:pic>
        <p:nvPicPr>
          <p:cNvPr id="5" name="Picture 4" descr="A diagram of a curved structure&#10;&#10;Description automatically generated">
            <a:extLst>
              <a:ext uri="{FF2B5EF4-FFF2-40B4-BE49-F238E27FC236}">
                <a16:creationId xmlns:a16="http://schemas.microsoft.com/office/drawing/2014/main" id="{812917AD-5FA9-9E10-7BEE-6F9862FC1E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430" y="3651196"/>
            <a:ext cx="2022548" cy="3084293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6DCF0662-145E-34C1-1A11-97628F12F396}"/>
              </a:ext>
            </a:extLst>
          </p:cNvPr>
          <p:cNvSpPr/>
          <p:nvPr/>
        </p:nvSpPr>
        <p:spPr>
          <a:xfrm>
            <a:off x="7638642" y="5036324"/>
            <a:ext cx="979394" cy="314036"/>
          </a:xfrm>
          <a:prstGeom prst="rightArrow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77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circuit&#10;&#10;Description automatically generated">
            <a:extLst>
              <a:ext uri="{FF2B5EF4-FFF2-40B4-BE49-F238E27FC236}">
                <a16:creationId xmlns:a16="http://schemas.microsoft.com/office/drawing/2014/main" id="{AA88A167-1BEA-3645-067A-5109F9BCCF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r="-1725" b="2422"/>
          <a:stretch/>
        </p:blipFill>
        <p:spPr>
          <a:xfrm>
            <a:off x="7594269" y="2398949"/>
            <a:ext cx="4488873" cy="26364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385500-6FDB-E0FD-3196-CA652F8B8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16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Hodgkin-Huxley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58A4C1-7021-DDC8-F003-DC195B969A5F}"/>
                  </a:ext>
                </a:extLst>
              </p:cNvPr>
              <p:cNvSpPr txBox="1"/>
              <p:nvPr/>
            </p:nvSpPr>
            <p:spPr>
              <a:xfrm>
                <a:off x="272089" y="1270396"/>
                <a:ext cx="8803158" cy="5946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can change </a:t>
                </a:r>
                <a:r>
                  <a:rPr lang="en-US" b="1" dirty="0"/>
                  <a:t>2. for each ion (2a,b,c)</a:t>
                </a:r>
                <a:r>
                  <a:rPr lang="en-US" dirty="0"/>
                  <a:t>:</a:t>
                </a:r>
              </a:p>
              <a:p>
                <a:pPr lvl="2"/>
                <a:endParaRPr lang="en-US" sz="2000" b="1" dirty="0"/>
              </a:p>
              <a:p>
                <a:pPr lvl="2"/>
                <a:r>
                  <a:rPr lang="en-US" sz="2000" b="1" dirty="0"/>
                  <a:t>1.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f>
                      <m:f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num>
                      <m:den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</m:oMath>
                </a14:m>
                <a:r>
                  <a:rPr lang="en-US" sz="2000" b="1" dirty="0"/>
                  <a:t>  </a:t>
                </a:r>
              </a:p>
              <a:p>
                <a:endParaRPr lang="en-US" sz="2000" b="1" dirty="0"/>
              </a:p>
              <a:p>
                <a:r>
                  <a:rPr lang="en-US" sz="2000" b="1" dirty="0"/>
                  <a:t>	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.   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𝒊𝒐𝒏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𝑵𝒂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sz="2000" b="1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𝑵𝒂</m:t>
                        </m:r>
                      </m:sub>
                    </m:sSub>
                  </m:oMath>
                </a14:m>
                <a:r>
                  <a:rPr lang="en-US" sz="2000" b="1" dirty="0"/>
                  <a:t>) 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sz="2000" b="1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sub>
                    </m:sSub>
                  </m:oMath>
                </a14:m>
                <a:r>
                  <a:rPr lang="en-US" sz="2000" b="1" dirty="0"/>
                  <a:t>) 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sz="2000" b="1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</m:sSub>
                  </m:oMath>
                </a14:m>
                <a:r>
                  <a:rPr lang="en-US" sz="2000" b="1" dirty="0"/>
                  <a:t>)</a:t>
                </a:r>
              </a:p>
              <a:p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total current across the membrane </a:t>
                </a:r>
                <a:r>
                  <a:rPr lang="en-US" b="1" dirty="0"/>
                  <a:t>(I) </a:t>
                </a:r>
                <a:r>
                  <a:rPr lang="en-US" dirty="0"/>
                  <a:t>would then be:</a:t>
                </a:r>
              </a:p>
              <a:p>
                <a:r>
                  <a:rPr lang="en-US" dirty="0"/>
                  <a:t>		</a:t>
                </a:r>
                <a:r>
                  <a:rPr lang="en-US" b="1" dirty="0"/>
                  <a:t> </a:t>
                </a:r>
              </a:p>
              <a:p>
                <a:r>
                  <a:rPr lang="en-US" b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𝐈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sub>
                    </m:sSub>
                  </m:oMath>
                </a14:m>
                <a:r>
                  <a:rPr lang="en-US" sz="2000" b="1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𝒊𝒐𝒏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			</a:t>
                </a:r>
              </a:p>
              <a:p>
                <a:r>
                  <a:rPr lang="en-US" sz="2000" dirty="0"/>
                  <a:t>			or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		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𝐈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sub>
                    </m:sSub>
                  </m:oMath>
                </a14:m>
                <a:r>
                  <a:rPr lang="en-US" sz="2000" b="1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𝑵𝒂</m:t>
                        </m:r>
                      </m:sub>
                    </m:sSub>
                  </m:oMath>
                </a14:m>
                <a:r>
                  <a:rPr lang="en-US" sz="2000" b="1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sub>
                    </m:sSub>
                    <m:r>
                      <m:rPr>
                        <m:nor/>
                      </m:rPr>
                      <a:rPr lang="en-US" sz="2000" b="1" dirty="0" smtClean="0"/>
                      <m:t>+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</m:sSub>
                  </m:oMath>
                </a14:m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Now it simply plugging in </a:t>
                </a:r>
                <a:r>
                  <a:rPr lang="en-US" b="1" dirty="0"/>
                  <a:t>1. </a:t>
                </a:r>
                <a:r>
                  <a:rPr lang="en-US" dirty="0"/>
                  <a:t>and </a:t>
                </a:r>
                <a:r>
                  <a:rPr lang="en-US" b="1" dirty="0"/>
                  <a:t>2. </a:t>
                </a:r>
              </a:p>
              <a:p>
                <a:r>
                  <a:rPr lang="en-US" dirty="0"/>
                  <a:t> 	</a:t>
                </a:r>
              </a:p>
              <a:p>
                <a:pPr lvl="1"/>
                <a:r>
                  <a:rPr lang="en-US" sz="2000" b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𝐈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f>
                      <m:f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num>
                      <m:den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  <m:r>
                      <m:rPr>
                        <m:nor/>
                      </m:rPr>
                      <a:rPr lang="en-US" sz="2000" b="1" dirty="0"/>
                      <m:t>  </m:t>
                    </m:r>
                  </m:oMath>
                </a14:m>
                <a:r>
                  <a:rPr lang="en-US" sz="2000" b="1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𝑵𝒂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sz="2000" b="1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𝑵𝒂</m:t>
                        </m:r>
                      </m:sub>
                    </m:sSub>
                  </m:oMath>
                </a14:m>
                <a:r>
                  <a:rPr lang="en-US" sz="2000" b="1" dirty="0"/>
                  <a:t>) 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sz="2000" b="1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sub>
                    </m:sSub>
                  </m:oMath>
                </a14:m>
                <a:r>
                  <a:rPr lang="en-US" sz="2000" b="1" dirty="0"/>
                  <a:t>) 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sz="2000" b="1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</m:sSub>
                  </m:oMath>
                </a14:m>
                <a:r>
                  <a:rPr lang="en-US" sz="2000" b="1" dirty="0"/>
                  <a:t>)</a:t>
                </a:r>
              </a:p>
              <a:p>
                <a:pPr lvl="1"/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58A4C1-7021-DDC8-F003-DC195B969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89" y="1270396"/>
                <a:ext cx="8803158" cy="5946115"/>
              </a:xfrm>
              <a:prstGeom prst="rect">
                <a:avLst/>
              </a:prstGeom>
              <a:blipFill>
                <a:blip r:embed="rId3"/>
                <a:stretch>
                  <a:fillRect l="-485" t="-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B0E0E97-4D1D-39BA-C1F3-62B5576B6B97}"/>
              </a:ext>
            </a:extLst>
          </p:cNvPr>
          <p:cNvSpPr txBox="1"/>
          <p:nvPr/>
        </p:nvSpPr>
        <p:spPr>
          <a:xfrm>
            <a:off x="8222682" y="3203171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191B6D-A87F-16F7-F767-BC1E378B8275}"/>
              </a:ext>
            </a:extLst>
          </p:cNvPr>
          <p:cNvSpPr txBox="1"/>
          <p:nvPr/>
        </p:nvSpPr>
        <p:spPr>
          <a:xfrm>
            <a:off x="9169590" y="4131997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2a.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50B429-2CE3-7956-D7DD-2B948CA6770D}"/>
              </a:ext>
            </a:extLst>
          </p:cNvPr>
          <p:cNvSpPr txBox="1"/>
          <p:nvPr/>
        </p:nvSpPr>
        <p:spPr>
          <a:xfrm>
            <a:off x="9986430" y="4142912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2b.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A21F55-78B9-9AAF-DB8B-C619F156F041}"/>
              </a:ext>
            </a:extLst>
          </p:cNvPr>
          <p:cNvSpPr txBox="1"/>
          <p:nvPr/>
        </p:nvSpPr>
        <p:spPr>
          <a:xfrm>
            <a:off x="10923344" y="4173764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2c.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66FC2A-3499-8098-E425-A425C3E0E769}"/>
              </a:ext>
            </a:extLst>
          </p:cNvPr>
          <p:cNvSpPr txBox="1"/>
          <p:nvPr/>
        </p:nvSpPr>
        <p:spPr>
          <a:xfrm>
            <a:off x="2968703" y="2381641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952272-9DA2-5291-C992-6DCF2FFE8AC4}"/>
              </a:ext>
            </a:extLst>
          </p:cNvPr>
          <p:cNvSpPr txBox="1"/>
          <p:nvPr/>
        </p:nvSpPr>
        <p:spPr>
          <a:xfrm>
            <a:off x="4597877" y="2398949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2b.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5C1B6B-30B7-6166-A3BF-8C6750B7DDE4}"/>
              </a:ext>
            </a:extLst>
          </p:cNvPr>
          <p:cNvSpPr txBox="1"/>
          <p:nvPr/>
        </p:nvSpPr>
        <p:spPr>
          <a:xfrm>
            <a:off x="5956262" y="2381641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2c.</a:t>
            </a:r>
          </a:p>
        </p:txBody>
      </p:sp>
    </p:spTree>
    <p:extLst>
      <p:ext uri="{BB962C8B-B14F-4D97-AF65-F5344CB8AC3E}">
        <p14:creationId xmlns:p14="http://schemas.microsoft.com/office/powerpoint/2010/main" val="156476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20" grpId="0"/>
      <p:bldP spid="3" grpId="0"/>
      <p:bldP spid="4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85500-6FDB-E0FD-3196-CA652F8B8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16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Hodgkin-Huxley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58A4C1-7021-DDC8-F003-DC195B969A5F}"/>
                  </a:ext>
                </a:extLst>
              </p:cNvPr>
              <p:cNvSpPr txBox="1"/>
              <p:nvPr/>
            </p:nvSpPr>
            <p:spPr>
              <a:xfrm>
                <a:off x="203199" y="1017997"/>
                <a:ext cx="10692328" cy="6158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most important part of the equation is done!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The remained of the Hodgkin-Huxley model is channel gating variable equations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equations are to </a:t>
                </a:r>
                <a:r>
                  <a:rPr lang="en-US" b="1" dirty="0"/>
                  <a:t>model </a:t>
                </a:r>
                <a:r>
                  <a:rPr lang="en-US" dirty="0"/>
                  <a:t>the dynamics of </a:t>
                </a:r>
                <a:r>
                  <a:rPr lang="en-US" b="1" dirty="0"/>
                  <a:t>Na+ </a:t>
                </a:r>
                <a:r>
                  <a:rPr lang="en-US" dirty="0"/>
                  <a:t>and </a:t>
                </a:r>
                <a:r>
                  <a:rPr lang="en-US" b="1" dirty="0"/>
                  <a:t>K+</a:t>
                </a:r>
                <a:r>
                  <a:rPr lang="en-US" dirty="0"/>
                  <a:t> </a:t>
                </a:r>
                <a:r>
                  <a:rPr lang="en-US" b="1" dirty="0"/>
                  <a:t>channels in response to voltage </a:t>
                </a:r>
                <a:r>
                  <a:rPr lang="en-US" dirty="0"/>
                  <a:t>as: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K+ activation (n): </a:t>
                </a:r>
                <a:r>
                  <a:rPr lang="en-US" dirty="0"/>
                  <a:t>delayed response to depolarization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Na+ activation (m): </a:t>
                </a:r>
                <a:r>
                  <a:rPr lang="en-US" dirty="0"/>
                  <a:t>opens rapidly in response to depolarization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Na+ inactivation (h): </a:t>
                </a:r>
                <a:r>
                  <a:rPr lang="en-US" dirty="0"/>
                  <a:t>inactivation period, where the </a:t>
                </a:r>
                <a:r>
                  <a:rPr lang="en-US" b="1" dirty="0"/>
                  <a:t>Na+</a:t>
                </a:r>
                <a:r>
                  <a:rPr lang="en-US" dirty="0"/>
                  <a:t> channel cannot re-open for a period after opening (i.e. refractory period)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These equations can be summarized by: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𝒅𝒙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Where </a:t>
                </a:r>
                <a:r>
                  <a:rPr lang="en-US" b="1" dirty="0"/>
                  <a:t>x</a:t>
                </a:r>
                <a:r>
                  <a:rPr lang="en-US" dirty="0"/>
                  <a:t> is equal to our </a:t>
                </a:r>
                <a:r>
                  <a:rPr lang="en-US" b="1" dirty="0"/>
                  <a:t>gating variables n, m, h</a:t>
                </a:r>
                <a:r>
                  <a:rPr lang="en-US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:r>
                  <a:rPr lang="en-US" b="1" dirty="0"/>
                  <a:t>rate constants</a:t>
                </a:r>
                <a:r>
                  <a:rPr lang="en-US" dirty="0"/>
                  <a:t> that are enforcing the </a:t>
                </a:r>
                <a:r>
                  <a:rPr lang="en-US" b="1" dirty="0"/>
                  <a:t>activation of these channels to incoming voltage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Specifically: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increases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depolarization, but with </a:t>
                </a:r>
                <a:r>
                  <a:rPr lang="en-US" b="1" dirty="0"/>
                  <a:t>delayed response </a:t>
                </a:r>
                <a:r>
                  <a:rPr lang="en-US" dirty="0"/>
                  <a:t>– </a:t>
                </a:r>
                <a:r>
                  <a:rPr lang="en-US" b="1" dirty="0"/>
                  <a:t>K+ channel activation</a:t>
                </a: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decrease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dirty="0"/>
                  <a:t> with depolarization to bring back to equilibrium- </a:t>
                </a:r>
                <a:r>
                  <a:rPr lang="en-US" b="1" dirty="0"/>
                  <a:t>K+ channel inactivation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increase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rapidly </a:t>
                </a:r>
                <a:r>
                  <a:rPr lang="en-US" dirty="0"/>
                  <a:t>with depolarization –</a:t>
                </a:r>
                <a:r>
                  <a:rPr lang="en-US" b="1" dirty="0"/>
                  <a:t>Na+ channel activation </a:t>
                </a: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increase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decrease – </a:t>
                </a:r>
                <a:r>
                  <a:rPr lang="en-US" b="1" dirty="0"/>
                  <a:t>Na+ channel inactivation (due to K+ delayed response)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decreases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dirty="0"/>
                  <a:t> increases – </a:t>
                </a:r>
                <a:r>
                  <a:rPr lang="en-US" b="1" dirty="0"/>
                  <a:t>Na+ channel refractory period</a:t>
                </a: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increase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returns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dirty="0"/>
                  <a:t> in </a:t>
                </a:r>
                <a:r>
                  <a:rPr lang="en-US" b="1" dirty="0"/>
                  <a:t>resting state </a:t>
                </a:r>
                <a:r>
                  <a:rPr lang="en-US" dirty="0"/>
                  <a:t>(towards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dirty="0"/>
                  <a:t> at rest) – </a:t>
                </a:r>
                <a:r>
                  <a:rPr lang="en-US" b="1" dirty="0"/>
                  <a:t>Na+ channel reset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58A4C1-7021-DDC8-F003-DC195B969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99" y="1017997"/>
                <a:ext cx="10692328" cy="6158417"/>
              </a:xfrm>
              <a:prstGeom prst="rect">
                <a:avLst/>
              </a:prstGeom>
              <a:blipFill>
                <a:blip r:embed="rId2"/>
                <a:stretch>
                  <a:fillRect l="-342" t="-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69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661D8-9982-9A35-93C7-991071502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18" y="-143799"/>
            <a:ext cx="10515600" cy="1325563"/>
          </a:xfrm>
        </p:spPr>
        <p:txBody>
          <a:bodyPr/>
          <a:lstStyle/>
          <a:p>
            <a:r>
              <a:rPr lang="en-US" dirty="0"/>
              <a:t>I am currently studying: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7C8CC74-888F-8788-6E84-CF87B6F90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837"/>
          <a:stretch/>
        </p:blipFill>
        <p:spPr>
          <a:xfrm>
            <a:off x="0" y="4909501"/>
            <a:ext cx="12192000" cy="185929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91CC713-2FEB-3229-F890-30934EF086C4}"/>
              </a:ext>
            </a:extLst>
          </p:cNvPr>
          <p:cNvGrpSpPr/>
          <p:nvPr/>
        </p:nvGrpSpPr>
        <p:grpSpPr>
          <a:xfrm>
            <a:off x="287436" y="237737"/>
            <a:ext cx="12664626" cy="4552848"/>
            <a:chOff x="287436" y="237737"/>
            <a:chExt cx="12664626" cy="4552848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BCA57ECC-F5A4-F827-24A9-4580022D4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02500" y="237737"/>
              <a:ext cx="4635500" cy="4275849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2011A31-CF93-FC95-1ABA-347C2BD2C968}"/>
                </a:ext>
              </a:extLst>
            </p:cNvPr>
            <p:cNvGrpSpPr/>
            <p:nvPr/>
          </p:nvGrpSpPr>
          <p:grpSpPr>
            <a:xfrm>
              <a:off x="287436" y="1181764"/>
              <a:ext cx="7015064" cy="2386935"/>
              <a:chOff x="287436" y="1181764"/>
              <a:chExt cx="7015064" cy="2386935"/>
            </a:xfrm>
          </p:grpSpPr>
          <p:pic>
            <p:nvPicPr>
              <p:cNvPr id="8" name="Picture 7" descr="A collage of different types of data&#10;&#10;AI-generated content may be incorrect.">
                <a:extLst>
                  <a:ext uri="{FF2B5EF4-FFF2-40B4-BE49-F238E27FC236}">
                    <a16:creationId xmlns:a16="http://schemas.microsoft.com/office/drawing/2014/main" id="{8B2EA466-7374-DEC8-3D3E-789AF86C8D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30" b="65445"/>
              <a:stretch/>
            </p:blipFill>
            <p:spPr>
              <a:xfrm>
                <a:off x="287436" y="1181764"/>
                <a:ext cx="7015064" cy="2107538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0CE66F-5300-412D-60E7-DA7B2E7876D7}"/>
                  </a:ext>
                </a:extLst>
              </p:cNvPr>
              <p:cNvSpPr txBox="1"/>
              <p:nvPr/>
            </p:nvSpPr>
            <p:spPr>
              <a:xfrm>
                <a:off x="601378" y="3291700"/>
                <a:ext cx="61753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Karaba, Robinson et al. </a:t>
                </a:r>
                <a:r>
                  <a:rPr lang="en-US" sz="1200" i="1" dirty="0"/>
                  <a:t>Science </a:t>
                </a:r>
                <a:r>
                  <a:rPr lang="en-US" sz="1200" dirty="0"/>
                  <a:t>2024 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1496D1-2C77-BAB8-5741-FD1E67788D21}"/>
                </a:ext>
              </a:extLst>
            </p:cNvPr>
            <p:cNvSpPr txBox="1"/>
            <p:nvPr/>
          </p:nvSpPr>
          <p:spPr>
            <a:xfrm>
              <a:off x="6776720" y="4513586"/>
              <a:ext cx="61753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Mou and Ji. </a:t>
              </a:r>
              <a:r>
                <a:rPr lang="en-US" sz="1200" i="1" dirty="0"/>
                <a:t>Science </a:t>
              </a:r>
              <a:r>
                <a:rPr lang="en-US" sz="1200" dirty="0"/>
                <a:t>2024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6393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state&#10;&#10;Description automatically generated">
            <a:extLst>
              <a:ext uri="{FF2B5EF4-FFF2-40B4-BE49-F238E27FC236}">
                <a16:creationId xmlns:a16="http://schemas.microsoft.com/office/drawing/2014/main" id="{7FCC0ABD-5A0C-3C12-1532-EB691D14F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313" y="2241620"/>
            <a:ext cx="3524141" cy="28968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385500-6FDB-E0FD-3196-CA652F8B8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16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Hodgkin-Huxley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58A4C1-7021-DDC8-F003-DC195B969A5F}"/>
                  </a:ext>
                </a:extLst>
              </p:cNvPr>
              <p:cNvSpPr txBox="1"/>
              <p:nvPr/>
            </p:nvSpPr>
            <p:spPr>
              <a:xfrm>
                <a:off x="138546" y="1024068"/>
                <a:ext cx="9199418" cy="4567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Here are the four equations:</a:t>
                </a:r>
              </a:p>
              <a:p>
                <a:r>
                  <a:rPr lang="en-US" b="1" dirty="0"/>
                  <a:t>	</a:t>
                </a:r>
              </a:p>
              <a:p>
                <a:r>
                  <a:rPr lang="en-US" b="1" dirty="0"/>
                  <a:t>		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𝐈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  <m:r>
                      <m:rPr>
                        <m:nor/>
                      </m:rPr>
                      <a:rPr lang="en-US" b="1" dirty="0"/>
                      <m:t>  </m:t>
                    </m:r>
                  </m:oMath>
                </a14:m>
                <a:r>
                  <a:rPr lang="en-US" b="1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𝑵𝒂</m:t>
                        </m:r>
                      </m:sub>
                    </m:sSub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b="1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𝑵𝒂</m:t>
                        </m:r>
                      </m:sub>
                    </m:sSub>
                  </m:oMath>
                </a14:m>
                <a:r>
                  <a:rPr lang="en-US" b="1" dirty="0"/>
                  <a:t>) 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sub>
                    </m:sSub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b="1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sub>
                    </m:sSub>
                  </m:oMath>
                </a14:m>
                <a:r>
                  <a:rPr lang="en-US" b="1" dirty="0"/>
                  <a:t>) 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b="1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</m:sSub>
                  </m:oMath>
                </a14:m>
                <a:r>
                  <a:rPr lang="en-US" b="1" dirty="0"/>
                  <a:t>)</a:t>
                </a:r>
              </a:p>
              <a:p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𝒅𝒏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dirty="0"/>
              </a:p>
              <a:p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𝒅𝒎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b="1" dirty="0"/>
              </a:p>
              <a:p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𝒅𝒉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58A4C1-7021-DDC8-F003-DC195B969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46" y="1024068"/>
                <a:ext cx="9199418" cy="4567917"/>
              </a:xfrm>
              <a:prstGeom prst="rect">
                <a:avLst/>
              </a:prstGeom>
              <a:blipFill>
                <a:blip r:embed="rId3"/>
                <a:stretch>
                  <a:fillRect l="-464" t="-6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95909C2-99D0-A36E-DA6B-0FA2E7277650}"/>
                  </a:ext>
                </a:extLst>
              </p:cNvPr>
              <p:cNvSpPr txBox="1"/>
              <p:nvPr/>
            </p:nvSpPr>
            <p:spPr>
              <a:xfrm>
                <a:off x="87170" y="4420367"/>
                <a:ext cx="9051634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Note </a:t>
                </a:r>
                <a:r>
                  <a:rPr lang="en-US" dirty="0"/>
                  <a:t>that our original </a:t>
                </a:r>
                <a:r>
                  <a:rPr lang="en-US" b="1" dirty="0"/>
                  <a:t>equation 1</a:t>
                </a:r>
                <a:r>
                  <a:rPr lang="en-US" dirty="0"/>
                  <a:t> did not incorporate our </a:t>
                </a:r>
                <a:r>
                  <a:rPr lang="en-US" b="1" dirty="0"/>
                  <a:t>channel gate variables. </a:t>
                </a:r>
                <a:r>
                  <a:rPr lang="en-US" dirty="0"/>
                  <a:t>No worries, as constant we just add them to the beginning of their respective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𝒊𝒐𝒏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equations.</a:t>
                </a:r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exponents are </a:t>
                </a:r>
                <a:r>
                  <a:rPr lang="en-US" b="1" dirty="0"/>
                  <a:t>empirically driven (found from experiments)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They are trying to mirror how these channels function: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K+ channel has 4 gates that must be open to allow K+ = n</a:t>
                </a:r>
                <a:r>
                  <a:rPr lang="en-US" b="1" baseline="30000" dirty="0"/>
                  <a:t>4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Na+ channel has 3 gates that must be open to allow Na+ = n</a:t>
                </a:r>
                <a:r>
                  <a:rPr lang="en-US" b="1" baseline="30000" dirty="0"/>
                  <a:t>3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Na+ channel has 1 gate  that must be open to inactivate Na+ = h</a:t>
                </a:r>
                <a:endParaRPr lang="en-US" b="1" baseline="30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95909C2-99D0-A36E-DA6B-0FA2E7277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0" y="4420367"/>
                <a:ext cx="9051634" cy="3139321"/>
              </a:xfrm>
              <a:prstGeom prst="rect">
                <a:avLst/>
              </a:prstGeom>
              <a:blipFill>
                <a:blip r:embed="rId4"/>
                <a:stretch>
                  <a:fillRect l="-404" t="-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644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85500-6FDB-E0FD-3196-CA652F8B8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825" y="-22666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Hodgkin-Huxley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58A4C1-7021-DDC8-F003-DC195B969A5F}"/>
                  </a:ext>
                </a:extLst>
              </p:cNvPr>
              <p:cNvSpPr txBox="1"/>
              <p:nvPr/>
            </p:nvSpPr>
            <p:spPr>
              <a:xfrm>
                <a:off x="142692" y="691156"/>
                <a:ext cx="11906615" cy="5205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have the equations. Now what?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This is exactly what </a:t>
                </a:r>
                <a:r>
                  <a:rPr lang="en-US" b="1" dirty="0"/>
                  <a:t>differential equations mathematically solves!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Calculus </a:t>
                </a:r>
                <a:r>
                  <a:rPr lang="en-US" dirty="0"/>
                  <a:t>is the mathematics of change – </a:t>
                </a:r>
                <a:r>
                  <a:rPr lang="en-US" b="1" dirty="0"/>
                  <a:t>voltage over time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  <m:r>
                      <m:rPr>
                        <m:nor/>
                      </m:rPr>
                      <a:rPr lang="en-US" b="1" dirty="0"/>
                      <m:t> </m:t>
                    </m:r>
                  </m:oMath>
                </a14:m>
                <a:r>
                  <a:rPr lang="en-US" b="1" dirty="0"/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It allows looking at how </a:t>
                </a:r>
                <a:r>
                  <a:rPr lang="en-US" b="1" dirty="0"/>
                  <a:t>voltage changes over time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But this is where </a:t>
                </a:r>
                <a:r>
                  <a:rPr lang="en-US" b="1" dirty="0"/>
                  <a:t>Calculus breaks down</a:t>
                </a: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What about all the </a:t>
                </a:r>
                <a:r>
                  <a:rPr lang="en-US" b="1" dirty="0"/>
                  <a:t>factors?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Differential equations </a:t>
                </a:r>
                <a:r>
                  <a:rPr lang="en-US" dirty="0"/>
                  <a:t>solves exactly that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It extends </a:t>
                </a:r>
                <a:r>
                  <a:rPr lang="en-US" b="1" dirty="0"/>
                  <a:t>Calculus to multiple dynamic variables</a:t>
                </a: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can model multiple variables and if they are </a:t>
                </a:r>
                <a:r>
                  <a:rPr lang="en-US" b="1" dirty="0"/>
                  <a:t>interdependent </a:t>
                </a:r>
                <a:r>
                  <a:rPr lang="en-US" dirty="0"/>
                  <a:t>than we can calculate these variables </a:t>
                </a:r>
                <a:r>
                  <a:rPr lang="en-US" b="1" dirty="0"/>
                  <a:t>in discrete steps over time </a:t>
                </a:r>
                <a:r>
                  <a:rPr lang="en-US" dirty="0"/>
                  <a:t>when given </a:t>
                </a:r>
                <a:r>
                  <a:rPr lang="en-US" b="1" dirty="0"/>
                  <a:t>different input parameters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the </a:t>
                </a:r>
                <a:r>
                  <a:rPr lang="en-US" b="1" dirty="0" err="1"/>
                  <a:t>Hodking</a:t>
                </a:r>
                <a:r>
                  <a:rPr lang="en-US" b="1" dirty="0"/>
                  <a:t>-Huxley </a:t>
                </a:r>
                <a:r>
                  <a:rPr lang="en-US" dirty="0"/>
                  <a:t>model this allows us to test whether if we are given </a:t>
                </a:r>
                <a:r>
                  <a:rPr lang="en-US" b="1" dirty="0"/>
                  <a:t>an input of current</a:t>
                </a:r>
                <a:r>
                  <a:rPr lang="en-US" dirty="0"/>
                  <a:t> </a:t>
                </a:r>
                <a:r>
                  <a:rPr lang="en-US" dirty="0" err="1"/>
                  <a:t>dowe</a:t>
                </a:r>
                <a:r>
                  <a:rPr lang="en-US" dirty="0"/>
                  <a:t> see the </a:t>
                </a:r>
                <a:r>
                  <a:rPr lang="en-US" b="1" dirty="0" err="1"/>
                  <a:t>Vm</a:t>
                </a:r>
                <a:r>
                  <a:rPr lang="en-US" dirty="0"/>
                  <a:t> response that correlates to the </a:t>
                </a:r>
                <a:r>
                  <a:rPr lang="en-US" b="1" dirty="0" err="1"/>
                  <a:t>Vm</a:t>
                </a:r>
                <a:r>
                  <a:rPr lang="en-US" b="1" dirty="0"/>
                  <a:t> </a:t>
                </a:r>
                <a:r>
                  <a:rPr lang="en-US" dirty="0"/>
                  <a:t>from a recorded </a:t>
                </a:r>
                <a:r>
                  <a:rPr lang="en-US" b="1" dirty="0"/>
                  <a:t>AP?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modeled the individual </a:t>
                </a:r>
                <a:r>
                  <a:rPr lang="en-US" b="1" dirty="0"/>
                  <a:t>ions </a:t>
                </a:r>
                <a:r>
                  <a:rPr lang="en-US" dirty="0"/>
                  <a:t>and their </a:t>
                </a:r>
                <a:r>
                  <a:rPr lang="en-US" b="1" dirty="0"/>
                  <a:t>voltage-gated </a:t>
                </a:r>
                <a:r>
                  <a:rPr lang="en-US" dirty="0"/>
                  <a:t>according to </a:t>
                </a:r>
                <a:r>
                  <a:rPr lang="en-US" b="1" dirty="0"/>
                  <a:t>values recorded experimentally (empirical values), </a:t>
                </a:r>
                <a:r>
                  <a:rPr lang="en-US" dirty="0"/>
                  <a:t>so if the model recapitulates the </a:t>
                </a:r>
                <a:r>
                  <a:rPr lang="en-US" b="1" dirty="0" err="1"/>
                  <a:t>Vm</a:t>
                </a:r>
                <a:r>
                  <a:rPr lang="en-US" b="1" dirty="0"/>
                  <a:t> </a:t>
                </a:r>
                <a:r>
                  <a:rPr lang="en-US" dirty="0"/>
                  <a:t>dynamics it would support </a:t>
                </a:r>
                <a:r>
                  <a:rPr lang="en-US" b="1" dirty="0"/>
                  <a:t>Hodgkin and Huxley’s hypothesis that Na+ and K+ conductance's underly an AP</a:t>
                </a:r>
                <a:r>
                  <a:rPr lang="en-US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58A4C1-7021-DDC8-F003-DC195B969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92" y="691156"/>
                <a:ext cx="11906615" cy="5205592"/>
              </a:xfrm>
              <a:prstGeom prst="rect">
                <a:avLst/>
              </a:prstGeom>
              <a:blipFill>
                <a:blip r:embed="rId2"/>
                <a:stretch>
                  <a:fillRect l="-307" t="-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376B5433-7300-1B0E-CD92-35DA2FF586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50" b="16216"/>
          <a:stretch/>
        </p:blipFill>
        <p:spPr>
          <a:xfrm>
            <a:off x="5277998" y="4761086"/>
            <a:ext cx="6864756" cy="193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3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85500-6FDB-E0FD-3196-CA652F8B8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218" y="-11175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Hodgkin-Huxley equation results</a:t>
            </a:r>
          </a:p>
        </p:txBody>
      </p:sp>
      <p:pic>
        <p:nvPicPr>
          <p:cNvPr id="5" name="Picture 4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376B5433-7300-1B0E-CD92-35DA2FF58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641" y="856346"/>
            <a:ext cx="8238395" cy="581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46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3277C1-E2FA-7675-2B1A-C891DFDCB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12" y="187536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At the footsteps of greatness…</a:t>
            </a:r>
            <a:br>
              <a:rPr lang="en-US" dirty="0"/>
            </a:br>
            <a:r>
              <a:rPr lang="en-US" b="1" dirty="0"/>
              <a:t>An Equation(s) </a:t>
            </a:r>
            <a:r>
              <a:rPr lang="en-US" dirty="0"/>
              <a:t>that fully explains the ionic mechanisms underlying the </a:t>
            </a:r>
            <a:r>
              <a:rPr lang="en-US" b="1" dirty="0"/>
              <a:t>Action Potential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A model that recapitulates a neuron firing!</a:t>
            </a: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r>
              <a:rPr lang="en-US" b="1" dirty="0"/>
              <a:t> </a:t>
            </a:r>
            <a:r>
              <a:rPr lang="en-US" dirty="0"/>
              <a:t> </a:t>
            </a:r>
          </a:p>
        </p:txBody>
      </p:sp>
      <p:pic>
        <p:nvPicPr>
          <p:cNvPr id="8194" name="Picture 2" descr="Nobel Prize - Wikipedia">
            <a:extLst>
              <a:ext uri="{FF2B5EF4-FFF2-40B4-BE49-F238E27FC236}">
                <a16:creationId xmlns:a16="http://schemas.microsoft.com/office/drawing/2014/main" id="{41FFE205-08C2-D8CA-493C-EBEFD8319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265" y="3688348"/>
            <a:ext cx="2769763" cy="272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E02A7FEF-9067-496F-8C19-933095011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712" y="3429000"/>
            <a:ext cx="2095500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8D2AC5-C201-B8F7-A082-C2C11D12B518}"/>
              </a:ext>
            </a:extLst>
          </p:cNvPr>
          <p:cNvSpPr txBox="1"/>
          <p:nvPr/>
        </p:nvSpPr>
        <p:spPr>
          <a:xfrm>
            <a:off x="3849244" y="6427560"/>
            <a:ext cx="195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Alan Hodgkin</a:t>
            </a: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48FEEB44-9A94-4822-0539-4C02AE493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51520"/>
            <a:ext cx="2095500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7255B9-C66E-AA5D-9F31-BE7406FB68A2}"/>
              </a:ext>
            </a:extLst>
          </p:cNvPr>
          <p:cNvSpPr txBox="1"/>
          <p:nvPr/>
        </p:nvSpPr>
        <p:spPr>
          <a:xfrm>
            <a:off x="6240351" y="6413795"/>
            <a:ext cx="195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Andrew Huxley</a:t>
            </a:r>
          </a:p>
        </p:txBody>
      </p:sp>
      <p:pic>
        <p:nvPicPr>
          <p:cNvPr id="4102" name="Picture 6" descr="John Eccles (neurophysiologist) - Wikipedia">
            <a:extLst>
              <a:ext uri="{FF2B5EF4-FFF2-40B4-BE49-F238E27FC236}">
                <a16:creationId xmlns:a16="http://schemas.microsoft.com/office/drawing/2014/main" id="{09D2A780-E91D-91A9-BFCB-C94B2DDC2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92" y="3338091"/>
            <a:ext cx="2401555" cy="305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9E1C31-37F0-ECF1-BFF3-9EF7B8425603}"/>
              </a:ext>
            </a:extLst>
          </p:cNvPr>
          <p:cNvSpPr txBox="1"/>
          <p:nvPr/>
        </p:nvSpPr>
        <p:spPr>
          <a:xfrm>
            <a:off x="924798" y="6427560"/>
            <a:ext cx="195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John Eccles</a:t>
            </a:r>
          </a:p>
        </p:txBody>
      </p:sp>
    </p:spTree>
    <p:extLst>
      <p:ext uri="{BB962C8B-B14F-4D97-AF65-F5344CB8AC3E}">
        <p14:creationId xmlns:p14="http://schemas.microsoft.com/office/powerpoint/2010/main" val="2825571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5F422-33BD-A802-36B3-A5FE4E465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95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</a:t>
            </a:r>
            <a:r>
              <a:rPr lang="en-US" b="1" dirty="0"/>
              <a:t>MOST</a:t>
            </a:r>
            <a:r>
              <a:rPr lang="en-US" dirty="0"/>
              <a:t> important question is your </a:t>
            </a:r>
            <a:r>
              <a:rPr lang="en-US" b="1" dirty="0"/>
              <a:t>scientific 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B7886-1FC2-50DE-7C1C-57F32275E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3062"/>
            <a:ext cx="10515600" cy="53249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determines your use of a model is the question you are asking and at what level</a:t>
            </a:r>
          </a:p>
          <a:p>
            <a:r>
              <a:rPr lang="en-US" dirty="0"/>
              <a:t>Identify the level your question is at, </a:t>
            </a:r>
            <a:r>
              <a:rPr lang="en-US" b="1" dirty="0"/>
              <a:t>then</a:t>
            </a:r>
            <a:r>
              <a:rPr lang="en-US" dirty="0"/>
              <a:t> identify the ideal model</a:t>
            </a:r>
          </a:p>
          <a:p>
            <a:r>
              <a:rPr lang="en-US" dirty="0"/>
              <a:t>You </a:t>
            </a:r>
            <a:r>
              <a:rPr lang="en-US" b="1" dirty="0"/>
              <a:t>cannot</a:t>
            </a:r>
            <a:r>
              <a:rPr lang="en-US" dirty="0"/>
              <a:t> have it all – models at full scale are still not feasible</a:t>
            </a:r>
          </a:p>
          <a:p>
            <a:endParaRPr lang="en-US" dirty="0"/>
          </a:p>
          <a:p>
            <a:r>
              <a:rPr lang="en-US" b="1" dirty="0"/>
              <a:t>Hodgkin-Huxley model </a:t>
            </a:r>
          </a:p>
          <a:p>
            <a:pPr lvl="1"/>
            <a:r>
              <a:rPr lang="en-US" dirty="0"/>
              <a:t>is a </a:t>
            </a:r>
            <a:r>
              <a:rPr lang="en-US" b="1" dirty="0"/>
              <a:t>model perfectly at its level </a:t>
            </a:r>
            <a:r>
              <a:rPr lang="en-US" dirty="0"/>
              <a:t>– ions electrochemical gradients linked to membrane voltage</a:t>
            </a:r>
          </a:p>
          <a:p>
            <a:pPr lvl="1"/>
            <a:r>
              <a:rPr lang="en-US" dirty="0"/>
              <a:t>It </a:t>
            </a:r>
            <a:r>
              <a:rPr lang="en-US" b="1" dirty="0"/>
              <a:t>models</a:t>
            </a:r>
            <a:r>
              <a:rPr lang="en-US" dirty="0"/>
              <a:t> what was known about the </a:t>
            </a:r>
            <a:r>
              <a:rPr lang="en-US" b="1" dirty="0"/>
              <a:t>two major ions, Na+ and K+ </a:t>
            </a:r>
          </a:p>
          <a:p>
            <a:pPr lvl="1"/>
            <a:r>
              <a:rPr lang="en-US" b="1" dirty="0"/>
              <a:t> Show what models aim to do </a:t>
            </a:r>
            <a:r>
              <a:rPr lang="en-US" b="1" u="sng" dirty="0"/>
              <a:t>-  integrate multiple factors to model how well it explains the mechanism being investigated</a:t>
            </a:r>
          </a:p>
          <a:p>
            <a:pPr lvl="1"/>
            <a:r>
              <a:rPr lang="en-US" b="1" dirty="0"/>
              <a:t>One factor included is the leak current (I</a:t>
            </a:r>
            <a:r>
              <a:rPr lang="en-US" b="1" baseline="-25000" dirty="0"/>
              <a:t>L</a:t>
            </a:r>
            <a:r>
              <a:rPr lang="en-US" b="1" dirty="0"/>
              <a:t>), </a:t>
            </a:r>
            <a:r>
              <a:rPr lang="en-US" dirty="0"/>
              <a:t>which is the current that leaks across the membrane due to leaky ion channels (something that naturally occurs in neurons)</a:t>
            </a:r>
            <a:endParaRPr lang="en-US" b="1" dirty="0"/>
          </a:p>
          <a:p>
            <a:pPr lvl="1"/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529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1EF48-8917-A7A8-27E4-71984F9C3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29AF8-BA74-EFDE-FC6D-F8C8A8BDF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053" y="-153742"/>
            <a:ext cx="11183203" cy="1325563"/>
          </a:xfrm>
        </p:spPr>
        <p:txBody>
          <a:bodyPr/>
          <a:lstStyle/>
          <a:p>
            <a:r>
              <a:rPr lang="en-US" dirty="0"/>
              <a:t>Quick Summary – the full path to HH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CCC2FC5-7DF5-01A6-18D9-56694C49AA50}"/>
                  </a:ext>
                </a:extLst>
              </p:cNvPr>
              <p:cNvSpPr/>
              <p:nvPr/>
            </p:nvSpPr>
            <p:spPr>
              <a:xfrm>
                <a:off x="345744" y="987156"/>
                <a:ext cx="4639101" cy="193338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Nernst Equation </a:t>
                </a:r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describes the electrical potential of a concentration of individual ions</a:t>
                </a:r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𝑉𝑚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𝑅𝑇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𝑧𝐹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𝑙𝑛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𝑖𝑜𝑛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𝑐𝑜𝑛𝑐𝑒𝑛𝑡𝑟𝑎𝑡𝑖𝑜𝑛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𝑜𝑢𝑡𝑠𝑖𝑑𝑒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𝑖𝑜𝑛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𝑐𝑜𝑛𝑐𝑒𝑛𝑡𝑟𝑎𝑡𝑖𝑜𝑛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𝑖𝑛𝑠𝑖𝑑𝑒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CCC2FC5-7DF5-01A6-18D9-56694C49AA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44" y="987156"/>
                <a:ext cx="4639101" cy="1933382"/>
              </a:xfrm>
              <a:prstGeom prst="rect">
                <a:avLst/>
              </a:prstGeom>
              <a:blipFill>
                <a:blip r:embed="rId2"/>
                <a:stretch>
                  <a:fillRect t="-2484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AAAEACA-606B-288A-5AF3-314F5AF07DEC}"/>
              </a:ext>
            </a:extLst>
          </p:cNvPr>
          <p:cNvGrpSpPr/>
          <p:nvPr/>
        </p:nvGrpSpPr>
        <p:grpSpPr>
          <a:xfrm>
            <a:off x="5384041" y="987156"/>
            <a:ext cx="5133832" cy="1933382"/>
            <a:chOff x="6389427" y="3893567"/>
            <a:chExt cx="4932528" cy="278018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E29D5A6-2718-943A-FD54-BB9738962A63}"/>
                </a:ext>
              </a:extLst>
            </p:cNvPr>
            <p:cNvSpPr/>
            <p:nvPr/>
          </p:nvSpPr>
          <p:spPr>
            <a:xfrm>
              <a:off x="6389427" y="3893567"/>
              <a:ext cx="4932528" cy="27801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GHK Equation</a:t>
              </a:r>
            </a:p>
            <a:p>
              <a:pPr algn="ctr"/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GHK is Nernst equation applied for multiple ions in a permeable membrane</a:t>
              </a:r>
            </a:p>
            <a:p>
              <a:pPr algn="ctr"/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Picture 9" descr="A black and white text&#10;&#10;Description automatically generated with medium confidence">
              <a:extLst>
                <a:ext uri="{FF2B5EF4-FFF2-40B4-BE49-F238E27FC236}">
                  <a16:creationId xmlns:a16="http://schemas.microsoft.com/office/drawing/2014/main" id="{08C5EF2A-BD41-6386-268E-B31E6B322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1007" y="5545475"/>
              <a:ext cx="4267202" cy="803485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68FD3A3-62C4-8F38-35AA-F960499C81ED}"/>
                  </a:ext>
                </a:extLst>
              </p:cNvPr>
              <p:cNvSpPr/>
              <p:nvPr/>
            </p:nvSpPr>
            <p:spPr>
              <a:xfrm>
                <a:off x="559557" y="3558726"/>
                <a:ext cx="3889613" cy="162179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Coulombs Law 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Capacitance can be derived as Coulomb’s Law of Capacitance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68FD3A3-62C4-8F38-35AA-F960499C81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57" y="3558726"/>
                <a:ext cx="3889613" cy="16217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531DBB4-796B-842C-CC34-52B1815C606A}"/>
                  </a:ext>
                </a:extLst>
              </p:cNvPr>
              <p:cNvSpPr/>
              <p:nvPr/>
            </p:nvSpPr>
            <p:spPr>
              <a:xfrm>
                <a:off x="559557" y="5324548"/>
                <a:ext cx="3889614" cy="151401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Ohms Law for resistors in series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Finding for current across membrane for ions (remember why we can model as resistors in series)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𝑖𝑜𝑛</m:t>
                          </m:r>
                        </m:sub>
                      </m:sSub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𝑖𝑜𝑛</m:t>
                          </m:r>
                        </m:sub>
                      </m:sSub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−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𝑖𝑜𝑛</m:t>
                          </m:r>
                        </m:sub>
                      </m:sSub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531DBB4-796B-842C-CC34-52B1815C60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57" y="5324548"/>
                <a:ext cx="3889614" cy="1514019"/>
              </a:xfrm>
              <a:prstGeom prst="rect">
                <a:avLst/>
              </a:prstGeom>
              <a:blipFill>
                <a:blip r:embed="rId5"/>
                <a:stretch>
                  <a:fillRect l="-156" t="-8268" r="-778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1D0F9C3-FDC3-901F-1D45-82BC771B9DC2}"/>
                  </a:ext>
                </a:extLst>
              </p:cNvPr>
              <p:cNvSpPr/>
              <p:nvPr/>
            </p:nvSpPr>
            <p:spPr>
              <a:xfrm>
                <a:off x="4984845" y="4061436"/>
                <a:ext cx="7030874" cy="162179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Combine Coulombs Law + Ohms Law for resistors in series for all ions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Capacitance can be derived as Coulomb’s Law of Capacitance 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 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𝑁𝑎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𝑁𝑎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 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 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1D0F9C3-FDC3-901F-1D45-82BC771B9D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845" y="4061436"/>
                <a:ext cx="7030874" cy="1621792"/>
              </a:xfrm>
              <a:prstGeom prst="rect">
                <a:avLst/>
              </a:prstGeom>
              <a:blipFill>
                <a:blip r:embed="rId6"/>
                <a:stretch>
                  <a:fillRect l="-604" r="-1209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row: Down 2">
            <a:extLst>
              <a:ext uri="{FF2B5EF4-FFF2-40B4-BE49-F238E27FC236}">
                <a16:creationId xmlns:a16="http://schemas.microsoft.com/office/drawing/2014/main" id="{92AF53A1-7C7A-5875-435C-6C5D066635C1}"/>
              </a:ext>
            </a:extLst>
          </p:cNvPr>
          <p:cNvSpPr/>
          <p:nvPr/>
        </p:nvSpPr>
        <p:spPr>
          <a:xfrm rot="16200000">
            <a:off x="4951770" y="1901833"/>
            <a:ext cx="354842" cy="28869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F1211F74-3040-99A3-B23C-4637F27BE5A6}"/>
              </a:ext>
            </a:extLst>
          </p:cNvPr>
          <p:cNvSpPr/>
          <p:nvPr/>
        </p:nvSpPr>
        <p:spPr>
          <a:xfrm rot="16200000">
            <a:off x="10536161" y="1837612"/>
            <a:ext cx="354842" cy="28869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2DC2DFFC-7AED-C070-1011-A7352F5891E8}"/>
              </a:ext>
            </a:extLst>
          </p:cNvPr>
          <p:cNvSpPr/>
          <p:nvPr/>
        </p:nvSpPr>
        <p:spPr>
          <a:xfrm rot="16200000">
            <a:off x="4397898" y="5068221"/>
            <a:ext cx="354842" cy="28869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7B3431D-FCF9-8197-220E-4E4AD62D6CF5}"/>
              </a:ext>
            </a:extLst>
          </p:cNvPr>
          <p:cNvGrpSpPr/>
          <p:nvPr/>
        </p:nvGrpSpPr>
        <p:grpSpPr>
          <a:xfrm>
            <a:off x="191069" y="859809"/>
            <a:ext cx="10869306" cy="2463418"/>
            <a:chOff x="191069" y="859809"/>
            <a:chExt cx="10869306" cy="246341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A50E64D-E9C1-AB38-3BE0-2B7BC7958A9D}"/>
                </a:ext>
              </a:extLst>
            </p:cNvPr>
            <p:cNvSpPr/>
            <p:nvPr/>
          </p:nvSpPr>
          <p:spPr>
            <a:xfrm>
              <a:off x="191069" y="859809"/>
              <a:ext cx="10869306" cy="242661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4BE817-F60B-5F1D-B905-6B17621AA8A9}"/>
                </a:ext>
              </a:extLst>
            </p:cNvPr>
            <p:cNvSpPr txBox="1"/>
            <p:nvPr/>
          </p:nvSpPr>
          <p:spPr>
            <a:xfrm>
              <a:off x="2903564" y="2953895"/>
              <a:ext cx="51338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Passive Membrane (i.e., resting membrane)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B5D8BDF-97F9-D909-9756-DDE21C60C78E}"/>
              </a:ext>
            </a:extLst>
          </p:cNvPr>
          <p:cNvGrpSpPr/>
          <p:nvPr/>
        </p:nvGrpSpPr>
        <p:grpSpPr>
          <a:xfrm>
            <a:off x="221643" y="3424967"/>
            <a:ext cx="11794076" cy="3362607"/>
            <a:chOff x="191069" y="859809"/>
            <a:chExt cx="10869306" cy="242661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C3FAACA-BE19-2212-6602-3E3B7EF2F02A}"/>
                </a:ext>
              </a:extLst>
            </p:cNvPr>
            <p:cNvSpPr/>
            <p:nvPr/>
          </p:nvSpPr>
          <p:spPr>
            <a:xfrm>
              <a:off x="191069" y="859809"/>
              <a:ext cx="10869306" cy="242661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2FD3E03-5FA2-4D29-2643-1DAABFA2D990}"/>
                </a:ext>
              </a:extLst>
            </p:cNvPr>
            <p:cNvSpPr txBox="1"/>
            <p:nvPr/>
          </p:nvSpPr>
          <p:spPr>
            <a:xfrm>
              <a:off x="4539860" y="2990516"/>
              <a:ext cx="5133832" cy="266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Active Membrane (i.e., during an action potential)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34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17" grpId="0" animBg="1"/>
      <p:bldP spid="18" grpId="0" animBg="1"/>
      <p:bldP spid="3" grpId="0" animBg="1"/>
      <p:bldP spid="4" grpId="0" animBg="1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19260-1A50-7CD7-41FB-76A45D0DE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AAFB5-CF53-0DC1-B679-FBD18227D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053" y="-153742"/>
            <a:ext cx="11183203" cy="1325563"/>
          </a:xfrm>
        </p:spPr>
        <p:txBody>
          <a:bodyPr/>
          <a:lstStyle/>
          <a:p>
            <a:r>
              <a:rPr lang="en-US" dirty="0"/>
              <a:t>Quick Summary – the full path to HH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EF693C5-E811-C49E-2E93-600355C85E2F}"/>
                  </a:ext>
                </a:extLst>
              </p:cNvPr>
              <p:cNvSpPr/>
              <p:nvPr/>
            </p:nvSpPr>
            <p:spPr>
              <a:xfrm>
                <a:off x="2580563" y="830627"/>
                <a:ext cx="7030874" cy="162179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Combine Coulomb’s Law + Ohm’s Law for resistors in series for all ions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Combine now capacitance calculation with Ohm’s law for each ion</a:t>
                </a: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 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𝑁𝑎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𝑁𝑎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 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 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EF693C5-E811-C49E-2E93-600355C85E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563" y="830627"/>
                <a:ext cx="7030874" cy="16217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9ADE4C1-D5D8-DA2A-2C2B-824B0D64008B}"/>
                  </a:ext>
                </a:extLst>
              </p:cNvPr>
              <p:cNvSpPr/>
              <p:nvPr/>
            </p:nvSpPr>
            <p:spPr>
              <a:xfrm>
                <a:off x="2580563" y="2900149"/>
                <a:ext cx="7030874" cy="395785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Hodgkin-Huxley Equation combining Coulomb’s Law, Ohm’s Law and Gating variables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Adding in gating variables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  <m:r>
                      <m:rPr>
                        <m:sty m:val="p"/>
                      </m:rP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 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𝑁𝑎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𝑁𝑎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 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 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  <a:p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𝑑𝑛</m:t>
                          </m:r>
                        </m:num>
                        <m:den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𝑑𝑚</m:t>
                          </m:r>
                        </m:num>
                        <m:den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𝑑h</m:t>
                          </m:r>
                        </m:num>
                        <m:den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9ADE4C1-D5D8-DA2A-2C2B-824B0D6400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563" y="2900149"/>
                <a:ext cx="7030874" cy="3957851"/>
              </a:xfrm>
              <a:prstGeom prst="rect">
                <a:avLst/>
              </a:prstGeom>
              <a:blipFill>
                <a:blip r:embed="rId3"/>
                <a:stretch>
                  <a:fillRect t="-76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Down 3">
            <a:extLst>
              <a:ext uri="{FF2B5EF4-FFF2-40B4-BE49-F238E27FC236}">
                <a16:creationId xmlns:a16="http://schemas.microsoft.com/office/drawing/2014/main" id="{FE6B5FA3-3AEE-F4B2-06BF-BFEE827EC020}"/>
              </a:ext>
            </a:extLst>
          </p:cNvPr>
          <p:cNvSpPr/>
          <p:nvPr/>
        </p:nvSpPr>
        <p:spPr>
          <a:xfrm>
            <a:off x="5918579" y="2452419"/>
            <a:ext cx="354842" cy="28869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50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" grpId="0" animBg="1"/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5620D-5F86-AD47-17A2-E262329F6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687" y="-5987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Hodgkin-Huxley in the context of compartmental models and passive membrane properties</a:t>
            </a:r>
          </a:p>
        </p:txBody>
      </p:sp>
      <p:pic>
        <p:nvPicPr>
          <p:cNvPr id="5" name="Content Placeholder 4" descr="A diagram of a circuit&#10;&#10;Description automatically generated">
            <a:extLst>
              <a:ext uri="{FF2B5EF4-FFF2-40B4-BE49-F238E27FC236}">
                <a16:creationId xmlns:a16="http://schemas.microsoft.com/office/drawing/2014/main" id="{819E0B50-0EA3-D625-4A6B-5137BFABF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651" y="4159876"/>
            <a:ext cx="5284349" cy="2475963"/>
          </a:xfrm>
        </p:spPr>
      </p:pic>
      <p:pic>
        <p:nvPicPr>
          <p:cNvPr id="6" name="Picture 5" descr="A diagram of a circuit&#10;&#10;Description automatically generated">
            <a:extLst>
              <a:ext uri="{FF2B5EF4-FFF2-40B4-BE49-F238E27FC236}">
                <a16:creationId xmlns:a16="http://schemas.microsoft.com/office/drawing/2014/main" id="{CF0EE3DB-0D6C-C264-9B20-7A55BB5103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r="-1725" b="2422"/>
          <a:stretch/>
        </p:blipFill>
        <p:spPr>
          <a:xfrm>
            <a:off x="7252994" y="1223289"/>
            <a:ext cx="4739384" cy="27836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9C920C-7DDC-BA24-8A32-35DE106BFDA5}"/>
                  </a:ext>
                </a:extLst>
              </p:cNvPr>
              <p:cNvSpPr txBox="1"/>
              <p:nvPr/>
            </p:nvSpPr>
            <p:spPr>
              <a:xfrm>
                <a:off x="199622" y="1204174"/>
                <a:ext cx="7031865" cy="5364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have been dealing with a small isolated portion of a neuronal membrane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We can extend our model to a compartment of models </a:t>
                </a:r>
                <a:r>
                  <a:rPr lang="en-US" dirty="0"/>
                  <a:t>with </a:t>
                </a:r>
                <a:r>
                  <a:rPr lang="en-US" b="1" dirty="0"/>
                  <a:t>repeated motifs of our isolated membrane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If we do so we need to include </a:t>
                </a:r>
                <a:r>
                  <a:rPr lang="en-US" b="1" dirty="0"/>
                  <a:t>passive (native) properties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Cable theory </a:t>
                </a:r>
                <a:r>
                  <a:rPr lang="en-US" dirty="0"/>
                  <a:t>is the area of computational neuroscience that models these properties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Here is an equation that we can integrate </a:t>
                </a:r>
                <a:r>
                  <a:rPr lang="en-US" b="1" dirty="0"/>
                  <a:t>into our other equations to relate current (I) and </a:t>
                </a:r>
                <a:r>
                  <a:rPr lang="en-US" b="1" dirty="0" err="1"/>
                  <a:t>restistance</a:t>
                </a:r>
                <a:r>
                  <a:rPr lang="en-US" b="1" dirty="0"/>
                  <a:t> (R) </a:t>
                </a:r>
                <a:r>
                  <a:rPr lang="en-US" dirty="0"/>
                  <a:t>to the rest of our equations (remember </a:t>
                </a:r>
                <a:r>
                  <a:rPr lang="en-US" b="1" dirty="0"/>
                  <a:t>interdependence?</a:t>
                </a:r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den>
                      </m:f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num>
                        <m:den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Where </a:t>
                </a:r>
                <a:r>
                  <a:rPr lang="en-US" b="1" dirty="0"/>
                  <a:t>a </a:t>
                </a:r>
                <a:r>
                  <a:rPr lang="en-US" dirty="0"/>
                  <a:t>is the radius of the axon, </a:t>
                </a:r>
                <a:r>
                  <a:rPr lang="en-US" b="1" dirty="0"/>
                  <a:t>R</a:t>
                </a:r>
                <a:r>
                  <a:rPr lang="en-US" dirty="0"/>
                  <a:t> the cytoplasm resistance, </a:t>
                </a:r>
                <a:r>
                  <a:rPr lang="en-US" b="1" dirty="0"/>
                  <a:t>x </a:t>
                </a:r>
                <a:r>
                  <a:rPr lang="en-US" dirty="0"/>
                  <a:t>the position on the nerve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𝝏</m:t>
                    </m:r>
                  </m:oMath>
                </a14:m>
                <a:r>
                  <a:rPr lang="en-US" dirty="0"/>
                  <a:t> indicates a partial derivative, which is a </a:t>
                </a:r>
                <a:r>
                  <a:rPr lang="en-US" b="1" dirty="0"/>
                  <a:t>differential equations tool </a:t>
                </a:r>
                <a:r>
                  <a:rPr lang="en-US" dirty="0"/>
                  <a:t>used to figure out how a quantity that depends on more than one factor changes when you adjust one of these factors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9C920C-7DDC-BA24-8A32-35DE106BF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22" y="1204174"/>
                <a:ext cx="7031865" cy="5364161"/>
              </a:xfrm>
              <a:prstGeom prst="rect">
                <a:avLst/>
              </a:prstGeom>
              <a:blipFill>
                <a:blip r:embed="rId4"/>
                <a:stretch>
                  <a:fillRect l="-607" t="-569" r="-1127" b="-1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670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B858-B6C5-5579-BC0F-3C36B10D7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2" y="0"/>
            <a:ext cx="10515600" cy="1325563"/>
          </a:xfrm>
        </p:spPr>
        <p:txBody>
          <a:bodyPr/>
          <a:lstStyle/>
          <a:p>
            <a:r>
              <a:rPr lang="en-US" dirty="0"/>
              <a:t>Multicompartmental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C31B3-8591-A119-6C24-1E87EFD22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46" y="1150010"/>
            <a:ext cx="10515600" cy="161353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These are large-scale models where every portion of the neuron is modeled with a compartment </a:t>
            </a:r>
          </a:p>
          <a:p>
            <a:r>
              <a:rPr lang="en-US" dirty="0"/>
              <a:t>These can be very exhaustive, and even the passive membrane properties changed in the axons versus the dendrites that are well identified experimentally</a:t>
            </a:r>
          </a:p>
        </p:txBody>
      </p:sp>
      <p:pic>
        <p:nvPicPr>
          <p:cNvPr id="5" name="Picture 4" descr="A diagram of a structure&#10;&#10;Description automatically generated with medium confidence">
            <a:extLst>
              <a:ext uri="{FF2B5EF4-FFF2-40B4-BE49-F238E27FC236}">
                <a16:creationId xmlns:a16="http://schemas.microsoft.com/office/drawing/2014/main" id="{17E0C1E8-4E4C-882B-4C04-1B7C5B1D0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57" y="3437407"/>
            <a:ext cx="4950892" cy="2494024"/>
          </a:xfrm>
          <a:prstGeom prst="rect">
            <a:avLst/>
          </a:prstGeom>
        </p:spPr>
      </p:pic>
      <p:pic>
        <p:nvPicPr>
          <p:cNvPr id="7" name="Picture 6" descr="A diagram of a circuit&#10;&#10;Description automatically generated">
            <a:extLst>
              <a:ext uri="{FF2B5EF4-FFF2-40B4-BE49-F238E27FC236}">
                <a16:creationId xmlns:a16="http://schemas.microsoft.com/office/drawing/2014/main" id="{8AD31308-B00B-60A9-6481-04FE581C8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412" y="2763546"/>
            <a:ext cx="4904070" cy="331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8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9C028-06DE-409F-EC2A-8928E0EBD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Let us take a moment to see what parts of the Hodgkin-Huxley model show us other computational areas in Neuroscience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74EB0-42AE-97B1-3A3E-6355AFE51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684" y="214153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could model </a:t>
            </a:r>
            <a:r>
              <a:rPr lang="en-US" b="1" dirty="0"/>
              <a:t>ion channel dynamics</a:t>
            </a:r>
            <a:endParaRPr lang="en-US" dirty="0"/>
          </a:p>
          <a:p>
            <a:r>
              <a:rPr lang="en-US" dirty="0"/>
              <a:t>We could model</a:t>
            </a:r>
            <a:r>
              <a:rPr lang="en-US" b="1" dirty="0"/>
              <a:t> passive membrane properties</a:t>
            </a:r>
          </a:p>
          <a:p>
            <a:r>
              <a:rPr lang="en-US" dirty="0"/>
              <a:t>We could model </a:t>
            </a:r>
            <a:r>
              <a:rPr lang="en-US" b="1" dirty="0"/>
              <a:t>how different ion channels impact action potentials</a:t>
            </a:r>
          </a:p>
          <a:p>
            <a:r>
              <a:rPr lang="en-US" dirty="0"/>
              <a:t>You know (and Wednesday especially) how </a:t>
            </a:r>
            <a:r>
              <a:rPr lang="en-US" b="1" dirty="0"/>
              <a:t>Na and K channels are activated during an AP</a:t>
            </a:r>
          </a:p>
          <a:p>
            <a:r>
              <a:rPr lang="en-US" dirty="0"/>
              <a:t>You know how </a:t>
            </a:r>
            <a:r>
              <a:rPr lang="en-US" b="1" dirty="0"/>
              <a:t>the electrochemical gradient of neuronal membranes is established</a:t>
            </a:r>
          </a:p>
          <a:p>
            <a:r>
              <a:rPr lang="en-US" dirty="0"/>
              <a:t>You know how </a:t>
            </a:r>
            <a:r>
              <a:rPr lang="en-US" b="1" dirty="0"/>
              <a:t>ions’ electrochemical nature allows them to regulate the neuronal membrane and action potentials</a:t>
            </a:r>
            <a:endParaRPr lang="en-US" dirty="0"/>
          </a:p>
          <a:p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92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6297A-5355-912D-15F8-17FCFAB36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Modelling at different levels of neuroscience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C9973D8-F1A9-1DE9-9F35-52DBC7A80235}"/>
              </a:ext>
            </a:extLst>
          </p:cNvPr>
          <p:cNvGrpSpPr/>
          <p:nvPr/>
        </p:nvGrpSpPr>
        <p:grpSpPr>
          <a:xfrm>
            <a:off x="-79342" y="2830472"/>
            <a:ext cx="6175342" cy="3772484"/>
            <a:chOff x="-79342" y="2830472"/>
            <a:chExt cx="6175342" cy="377248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A545FF8-71AD-AAAE-CCDA-7CB28ECF1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3651" y="3271095"/>
              <a:ext cx="4207713" cy="305486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CE9C75-889F-AC23-E271-F5CF826238EB}"/>
                </a:ext>
              </a:extLst>
            </p:cNvPr>
            <p:cNvSpPr txBox="1"/>
            <p:nvPr/>
          </p:nvSpPr>
          <p:spPr>
            <a:xfrm>
              <a:off x="974442" y="2830472"/>
              <a:ext cx="30605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Individual Cell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B34FA5-C7E8-9C38-C351-7CB87528633F}"/>
                </a:ext>
              </a:extLst>
            </p:cNvPr>
            <p:cNvSpPr txBox="1"/>
            <p:nvPr/>
          </p:nvSpPr>
          <p:spPr>
            <a:xfrm>
              <a:off x="-79342" y="6325957"/>
              <a:ext cx="61753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Fang, Duan, Wang </a:t>
              </a:r>
              <a:r>
                <a:rPr lang="en-US" sz="1200" i="1" dirty="0"/>
                <a:t>Frontiers in Neuroscience </a:t>
              </a:r>
              <a:r>
                <a:rPr lang="en-US" sz="1200" dirty="0"/>
                <a:t>2021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917918-70D6-75A4-6849-DECAA6A09E30}"/>
              </a:ext>
            </a:extLst>
          </p:cNvPr>
          <p:cNvGrpSpPr/>
          <p:nvPr/>
        </p:nvGrpSpPr>
        <p:grpSpPr>
          <a:xfrm>
            <a:off x="2807508" y="910364"/>
            <a:ext cx="6175342" cy="2218797"/>
            <a:chOff x="2807508" y="910364"/>
            <a:chExt cx="6175342" cy="2218797"/>
          </a:xfrm>
        </p:grpSpPr>
        <p:pic>
          <p:nvPicPr>
            <p:cNvPr id="1026" name="Picture 2" descr="Frontiers | Model-Based Inference of Synaptic Transmission">
              <a:extLst>
                <a:ext uri="{FF2B5EF4-FFF2-40B4-BE49-F238E27FC236}">
                  <a16:creationId xmlns:a16="http://schemas.microsoft.com/office/drawing/2014/main" id="{6F11D681-C636-C043-D932-E82936D285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2460" y="1325563"/>
              <a:ext cx="5065041" cy="1562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83E051-0BD5-AFEA-B7E1-FE17244C9F0B}"/>
                </a:ext>
              </a:extLst>
            </p:cNvPr>
            <p:cNvSpPr txBox="1"/>
            <p:nvPr/>
          </p:nvSpPr>
          <p:spPr>
            <a:xfrm>
              <a:off x="5543304" y="910364"/>
              <a:ext cx="16221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Synapse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CD46CF3-233B-E684-68B0-6BA7DDFB204D}"/>
                </a:ext>
              </a:extLst>
            </p:cNvPr>
            <p:cNvSpPr txBox="1"/>
            <p:nvPr/>
          </p:nvSpPr>
          <p:spPr>
            <a:xfrm>
              <a:off x="2807508" y="2852162"/>
              <a:ext cx="61753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/>
                <a:t>Bykowska</a:t>
              </a:r>
              <a:r>
                <a:rPr lang="en-US" sz="1200" dirty="0"/>
                <a:t> et al. </a:t>
              </a:r>
              <a:r>
                <a:rPr lang="en-US" sz="1200" i="1" dirty="0"/>
                <a:t>Frontiers in Synaptic Neuroscience </a:t>
              </a:r>
              <a:r>
                <a:rPr lang="en-US" sz="1200" dirty="0"/>
                <a:t>2019 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9C38A8-565C-DE4E-566F-2B566C8ABD6C}"/>
              </a:ext>
            </a:extLst>
          </p:cNvPr>
          <p:cNvGrpSpPr/>
          <p:nvPr/>
        </p:nvGrpSpPr>
        <p:grpSpPr>
          <a:xfrm>
            <a:off x="5895179" y="3150851"/>
            <a:ext cx="6175342" cy="3712547"/>
            <a:chOff x="5895179" y="3145453"/>
            <a:chExt cx="6175342" cy="3712547"/>
          </a:xfrm>
        </p:grpSpPr>
        <p:pic>
          <p:nvPicPr>
            <p:cNvPr id="6" name="Picture 5" descr="A group of lines with text&#10;&#10;Description automatically generated with medium confidence">
              <a:extLst>
                <a:ext uri="{FF2B5EF4-FFF2-40B4-BE49-F238E27FC236}">
                  <a16:creationId xmlns:a16="http://schemas.microsoft.com/office/drawing/2014/main" id="{2B1C0B36-CDCE-4933-9117-8EEB8A2E8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8946" y="3145453"/>
              <a:ext cx="2871748" cy="348828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FE7F2C-D077-D86A-F839-87E551A0CDBE}"/>
                </a:ext>
              </a:extLst>
            </p:cNvPr>
            <p:cNvSpPr txBox="1"/>
            <p:nvPr/>
          </p:nvSpPr>
          <p:spPr>
            <a:xfrm>
              <a:off x="5895179" y="6581001"/>
              <a:ext cx="61753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Wang and </a:t>
              </a:r>
              <a:r>
                <a:rPr lang="en-US" sz="1200" dirty="0" err="1"/>
                <a:t>Buzsaki</a:t>
              </a:r>
              <a:r>
                <a:rPr lang="en-US" sz="1200" dirty="0"/>
                <a:t> </a:t>
              </a:r>
              <a:r>
                <a:rPr lang="en-US" sz="1200" i="1" dirty="0"/>
                <a:t>The Journal of Neuroscience </a:t>
              </a:r>
              <a:r>
                <a:rPr lang="en-US" sz="1200" dirty="0"/>
                <a:t>1996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2D03495-B95E-B5D9-798A-1508ECB1F1E0}"/>
              </a:ext>
            </a:extLst>
          </p:cNvPr>
          <p:cNvSpPr txBox="1"/>
          <p:nvPr/>
        </p:nvSpPr>
        <p:spPr>
          <a:xfrm>
            <a:off x="7735415" y="2990661"/>
            <a:ext cx="4732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Population of neurons </a:t>
            </a:r>
          </a:p>
        </p:txBody>
      </p:sp>
    </p:spTree>
    <p:extLst>
      <p:ext uri="{BB962C8B-B14F-4D97-AF65-F5344CB8AC3E}">
        <p14:creationId xmlns:p14="http://schemas.microsoft.com/office/powerpoint/2010/main" val="9894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5F422-33BD-A802-36B3-A5FE4E465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95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</a:t>
            </a:r>
            <a:r>
              <a:rPr lang="en-US" b="1" dirty="0"/>
              <a:t>MOST</a:t>
            </a:r>
            <a:r>
              <a:rPr lang="en-US" dirty="0"/>
              <a:t> important question is your </a:t>
            </a:r>
            <a:r>
              <a:rPr lang="en-US" b="1" dirty="0"/>
              <a:t>scientific 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B7886-1FC2-50DE-7C1C-57F32275E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165" y="1885325"/>
            <a:ext cx="11454685" cy="5041602"/>
          </a:xfrm>
        </p:spPr>
        <p:txBody>
          <a:bodyPr>
            <a:normAutofit/>
          </a:bodyPr>
          <a:lstStyle/>
          <a:p>
            <a:r>
              <a:rPr lang="en-US" dirty="0"/>
              <a:t>What determines your use of a model is the question you are asking and at what level</a:t>
            </a:r>
          </a:p>
          <a:p>
            <a:r>
              <a:rPr lang="en-US" dirty="0"/>
              <a:t>Identify the level your question is at, </a:t>
            </a:r>
            <a:r>
              <a:rPr lang="en-US" b="1" dirty="0"/>
              <a:t>then</a:t>
            </a:r>
            <a:r>
              <a:rPr lang="en-US" dirty="0"/>
              <a:t> identify the ideal model</a:t>
            </a:r>
          </a:p>
          <a:p>
            <a:r>
              <a:rPr lang="en-US" dirty="0"/>
              <a:t>You </a:t>
            </a:r>
            <a:r>
              <a:rPr lang="en-US" b="1" dirty="0"/>
              <a:t>cannot</a:t>
            </a:r>
            <a:r>
              <a:rPr lang="en-US" dirty="0"/>
              <a:t> have it all – models at full scale are still not feasible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3600" b="1" dirty="0"/>
              <a:t>	What about modeling networks of neurons?</a:t>
            </a:r>
          </a:p>
        </p:txBody>
      </p:sp>
    </p:spTree>
    <p:extLst>
      <p:ext uri="{BB962C8B-B14F-4D97-AF65-F5344CB8AC3E}">
        <p14:creationId xmlns:p14="http://schemas.microsoft.com/office/powerpoint/2010/main" val="194963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FD95D-33D2-0252-7DBA-DC345A3FF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Approximating the dynamics of action potentials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51304-D450-8768-27E4-761E09CD9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685" y="1645321"/>
            <a:ext cx="10515600" cy="4351338"/>
          </a:xfrm>
        </p:spPr>
        <p:txBody>
          <a:bodyPr/>
          <a:lstStyle/>
          <a:p>
            <a:r>
              <a:rPr lang="en-US" dirty="0"/>
              <a:t>A neurons threshold for an AP is about -55 to -50mv</a:t>
            </a:r>
          </a:p>
          <a:p>
            <a:r>
              <a:rPr lang="en-US" dirty="0"/>
              <a:t>AP are a very stereotyped event where the </a:t>
            </a:r>
            <a:r>
              <a:rPr lang="en-US" b="1" dirty="0" err="1"/>
              <a:t>Vm</a:t>
            </a:r>
            <a:r>
              <a:rPr lang="en-US" dirty="0"/>
              <a:t> is </a:t>
            </a:r>
            <a:r>
              <a:rPr lang="en-US" dirty="0" err="1"/>
              <a:t>depolarizated</a:t>
            </a:r>
            <a:r>
              <a:rPr lang="en-US" dirty="0"/>
              <a:t>-</a:t>
            </a:r>
            <a:r>
              <a:rPr lang="en-US" dirty="0" err="1"/>
              <a:t>hyperpolarizated</a:t>
            </a:r>
            <a:r>
              <a:rPr lang="en-US" dirty="0"/>
              <a:t>-refractory period</a:t>
            </a:r>
          </a:p>
          <a:p>
            <a:r>
              <a:rPr lang="en-US" b="1" dirty="0"/>
              <a:t>What if we… what if we just… modeled these dynamics? Wouldn’t that be computationally easier?</a:t>
            </a:r>
          </a:p>
        </p:txBody>
      </p:sp>
      <p:pic>
        <p:nvPicPr>
          <p:cNvPr id="5" name="Picture 4" descr="A blue and red lines&#10;&#10;Description automatically generated">
            <a:extLst>
              <a:ext uri="{FF2B5EF4-FFF2-40B4-BE49-F238E27FC236}">
                <a16:creationId xmlns:a16="http://schemas.microsoft.com/office/drawing/2014/main" id="{626D8BE0-63DD-DF81-F3F4-FCDBFB658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580" y="3950448"/>
            <a:ext cx="4937352" cy="29075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F2DFEE-C13E-81D0-8462-7533FEBF1BED}"/>
              </a:ext>
            </a:extLst>
          </p:cNvPr>
          <p:cNvSpPr txBox="1"/>
          <p:nvPr/>
        </p:nvSpPr>
        <p:spPr>
          <a:xfrm>
            <a:off x="6864440" y="3950448"/>
            <a:ext cx="4101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all but ~1-2million averaged waveforms from the PFC of a mouse</a:t>
            </a:r>
          </a:p>
        </p:txBody>
      </p:sp>
    </p:spTree>
    <p:extLst>
      <p:ext uri="{BB962C8B-B14F-4D97-AF65-F5344CB8AC3E}">
        <p14:creationId xmlns:p14="http://schemas.microsoft.com/office/powerpoint/2010/main" val="386639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FD95D-33D2-0252-7DBA-DC345A3FF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996" y="12875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Approximating the dynamics of action potentials – Leaky-integrate and Fire neuron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51304-D450-8768-27E4-761E09CD9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727" y="1600245"/>
            <a:ext cx="9567929" cy="435133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Leaky-integrate and Fire (LIF) neuron models </a:t>
            </a:r>
            <a:r>
              <a:rPr lang="en-US" dirty="0"/>
              <a:t>are one of many varieties of neuronal models that approximate AP dynamics</a:t>
            </a:r>
          </a:p>
          <a:p>
            <a:r>
              <a:rPr lang="en-US" b="1" dirty="0"/>
              <a:t>LIF models </a:t>
            </a:r>
            <a:r>
              <a:rPr lang="en-US" dirty="0"/>
              <a:t>state that an AP occurs when the </a:t>
            </a:r>
            <a:r>
              <a:rPr lang="en-US" b="1" dirty="0" err="1"/>
              <a:t>Vm</a:t>
            </a:r>
            <a:r>
              <a:rPr lang="en-US" dirty="0"/>
              <a:t> </a:t>
            </a:r>
            <a:r>
              <a:rPr lang="en-US" b="1" dirty="0"/>
              <a:t>reaches a threshold </a:t>
            </a:r>
          </a:p>
          <a:p>
            <a:r>
              <a:rPr lang="en-US" dirty="0"/>
              <a:t>By avoiding biophysical modelling aspects, </a:t>
            </a:r>
            <a:r>
              <a:rPr lang="en-US" b="1" dirty="0"/>
              <a:t>LIF models</a:t>
            </a:r>
            <a:r>
              <a:rPr lang="en-US" dirty="0"/>
              <a:t> only need to model </a:t>
            </a:r>
            <a:r>
              <a:rPr lang="en-US" b="1" dirty="0"/>
              <a:t>subthreshold dynamics of </a:t>
            </a:r>
            <a:r>
              <a:rPr lang="en-US" b="1" dirty="0" err="1"/>
              <a:t>Vm</a:t>
            </a:r>
            <a:endParaRPr lang="en-US" dirty="0"/>
          </a:p>
          <a:p>
            <a:r>
              <a:rPr lang="en-US" dirty="0"/>
              <a:t> We aren’t going to throw away all the parts from </a:t>
            </a:r>
            <a:r>
              <a:rPr lang="en-US" b="1" dirty="0"/>
              <a:t>Hodgkin-Huxley, the passive membrane properties (capacitance and resistance),</a:t>
            </a:r>
            <a:r>
              <a:rPr lang="en-US" dirty="0"/>
              <a:t> because that is what makes our neuron models </a:t>
            </a:r>
            <a:r>
              <a:rPr lang="en-US" b="1" dirty="0"/>
              <a:t>realistic </a:t>
            </a:r>
            <a:endParaRPr lang="en-US" dirty="0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9C2681DF-2293-57A0-BD2C-AA233F87A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8284" y="2322895"/>
            <a:ext cx="20955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3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FD95D-33D2-0252-7DBA-DC345A3FF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Leaky-integrate and Fire neuron models – derivation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D51304-D450-8768-27E4-761E09CD91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2537" y="1758228"/>
                <a:ext cx="8808076" cy="5012686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We start just where we started for </a:t>
                </a:r>
                <a:r>
                  <a:rPr lang="en-US" b="1" dirty="0"/>
                  <a:t>Hodgkin-Huxley</a:t>
                </a:r>
              </a:p>
              <a:p>
                <a:r>
                  <a:rPr lang="en-US" b="1" dirty="0"/>
                  <a:t>We start by modeling the entire current (</a:t>
                </a:r>
                <a:r>
                  <a:rPr lang="en-US" b="1" dirty="0" err="1"/>
                  <a:t>I</a:t>
                </a:r>
                <a:r>
                  <a:rPr lang="en-US" b="1" baseline="-25000" dirty="0" err="1"/>
                  <a:t>total</a:t>
                </a:r>
                <a:r>
                  <a:rPr lang="en-US" b="1" dirty="0"/>
                  <a:t>) of the system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𝒕𝒐𝒕𝒂𝒍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𝑹𝑳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𝒆𝒙𝒕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used this trick earlier, but how do we justify it?</a:t>
                </a:r>
              </a:p>
              <a:p>
                <a:r>
                  <a:rPr lang="en-US" b="1" dirty="0" err="1"/>
                  <a:t>Kirchoff’s</a:t>
                </a:r>
                <a:r>
                  <a:rPr lang="en-US" b="1" dirty="0"/>
                  <a:t> current law – </a:t>
                </a:r>
                <a:r>
                  <a:rPr lang="en-US" dirty="0"/>
                  <a:t>the total current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𝒕𝒐𝒕𝒂𝒍</m:t>
                        </m:r>
                      </m:sub>
                    </m:sSub>
                  </m:oMath>
                </a14:m>
                <a:r>
                  <a:rPr lang="en-US" dirty="0"/>
                  <a:t>) entering a system (node/junction) is equal to that flowing out of the system</a:t>
                </a:r>
              </a:p>
              <a:p>
                <a:r>
                  <a:rPr lang="en-US" dirty="0"/>
                  <a:t>The key to understanding </a:t>
                </a:r>
                <a:r>
                  <a:rPr lang="en-US" b="1" dirty="0" err="1"/>
                  <a:t>Kirchoff’s</a:t>
                </a:r>
                <a:r>
                  <a:rPr lang="en-US" b="1" dirty="0"/>
                  <a:t> current law </a:t>
                </a:r>
                <a:r>
                  <a:rPr lang="en-US" dirty="0"/>
                  <a:t>is that the </a:t>
                </a:r>
                <a:r>
                  <a:rPr lang="en-US" b="1" dirty="0"/>
                  <a:t>current of any electrical system has to go somewhere. If the current cannot go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then the </a:t>
                </a:r>
                <a:r>
                  <a:rPr lang="en-US" b="1" dirty="0"/>
                  <a:t>current will not enter the node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US" b="1" dirty="0"/>
              </a:p>
              <a:p>
                <a:pPr>
                  <a:lnSpc>
                    <a:spcPct val="120000"/>
                  </a:lnSpc>
                </a:pPr>
                <a:r>
                  <a:rPr lang="en-US" b="1" dirty="0"/>
                  <a:t>Therefore, the sum of the current in the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𝒕𝒐𝒕𝒂𝒍</m:t>
                        </m:r>
                      </m:sub>
                    </m:sSub>
                  </m:oMath>
                </a14:m>
                <a:r>
                  <a:rPr lang="en-US" b="1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b="1" dirty="0"/>
                  <a:t>) is always balanced (input and output current sum together = 0)</a:t>
                </a:r>
              </a:p>
              <a:p>
                <a:r>
                  <a:rPr lang="en-US" dirty="0"/>
                  <a:t>Note that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current of capacitance,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𝑹𝑳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current of leak resistance </a:t>
                </a:r>
                <a:r>
                  <a:rPr lang="en-US" dirty="0"/>
                  <a:t>(previously this was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</m:sSub>
                  </m:oMath>
                </a14:m>
                <a:r>
                  <a:rPr lang="en-US" dirty="0"/>
                  <a:t> - as we are referring to the </a:t>
                </a:r>
                <a:r>
                  <a:rPr lang="en-US" b="1" dirty="0"/>
                  <a:t>leak</a:t>
                </a:r>
                <a:r>
                  <a:rPr lang="en-US" dirty="0"/>
                  <a:t> </a:t>
                </a:r>
                <a:r>
                  <a:rPr lang="en-US" b="1" dirty="0"/>
                  <a:t>current across the membrane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𝑬𝒙𝒕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current applied externally </a:t>
                </a:r>
                <a:r>
                  <a:rPr lang="en-US" dirty="0"/>
                  <a:t>(think injected neuron with current or inputting synapses to a neuron) </a:t>
                </a:r>
              </a:p>
              <a:p>
                <a:r>
                  <a:rPr lang="en-US" dirty="0"/>
                  <a:t>This is an </a:t>
                </a:r>
                <a:r>
                  <a:rPr lang="en-US" b="1" dirty="0"/>
                  <a:t>RC circuit </a:t>
                </a:r>
                <a:r>
                  <a:rPr lang="en-US" dirty="0"/>
                  <a:t>which is </a:t>
                </a:r>
                <a:r>
                  <a:rPr lang="en-US" b="1" dirty="0"/>
                  <a:t>a resistor-capacitance circuit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D51304-D450-8768-27E4-761E09CD91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2537" y="1758228"/>
                <a:ext cx="8808076" cy="5012686"/>
              </a:xfrm>
              <a:blipFill>
                <a:blip r:embed="rId2"/>
                <a:stretch>
                  <a:fillRect l="-623" t="-2066" r="-1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650" name="Picture 2">
            <a:extLst>
              <a:ext uri="{FF2B5EF4-FFF2-40B4-BE49-F238E27FC236}">
                <a16:creationId xmlns:a16="http://schemas.microsoft.com/office/drawing/2014/main" id="{47CEFA62-796C-54BF-A580-62337B403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3963" y="2914722"/>
            <a:ext cx="20955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A2C51E-A012-2C39-2896-B6A2B6D33ED4}"/>
              </a:ext>
            </a:extLst>
          </p:cNvPr>
          <p:cNvSpPr txBox="1"/>
          <p:nvPr/>
        </p:nvSpPr>
        <p:spPr>
          <a:xfrm>
            <a:off x="7472430" y="2554772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/>
              <a:t>Kirchoff’s</a:t>
            </a:r>
            <a:r>
              <a:rPr lang="en-US" b="1" dirty="0"/>
              <a:t> current law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2A0C46-7033-0940-EC0B-75E026C3B431}"/>
                  </a:ext>
                </a:extLst>
              </p:cNvPr>
              <p:cNvSpPr txBox="1"/>
              <p:nvPr/>
            </p:nvSpPr>
            <p:spPr>
              <a:xfrm>
                <a:off x="7129530" y="5313022"/>
                <a:ext cx="6780726" cy="1818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r>
                  <a:rPr lang="en-US" sz="2800" b="1" dirty="0"/>
                  <a:t>		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800" b="1" dirty="0"/>
                  <a:t> = 0</a:t>
                </a: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2A0C46-7033-0940-EC0B-75E026C3B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530" y="5313022"/>
                <a:ext cx="6780726" cy="18180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50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FD95D-33D2-0252-7DBA-DC345A3FF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314" y="21514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Leaky-integrate and Fire neuron models – derivation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D51304-D450-8768-27E4-761E09CD91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3337" y="1463670"/>
                <a:ext cx="8808076" cy="522472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Now we have modeled everything for the passive membrane properties</a:t>
                </a:r>
              </a:p>
              <a:p>
                <a:r>
                  <a:rPr lang="en-US" dirty="0"/>
                  <a:t>The </a:t>
                </a:r>
                <a:r>
                  <a:rPr lang="en-US" b="1" dirty="0"/>
                  <a:t>AP dynamics </a:t>
                </a:r>
                <a:r>
                  <a:rPr lang="en-US" dirty="0"/>
                  <a:t>of the model will be explicitly stated later; </a:t>
                </a:r>
                <a:r>
                  <a:rPr lang="en-US" b="1" dirty="0"/>
                  <a:t>therefore we are done:</a:t>
                </a:r>
              </a:p>
              <a:p>
                <a:pPr marL="0" indent="0">
                  <a:buNone/>
                </a:pPr>
                <a:r>
                  <a:rPr lang="en-US" b="1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𝒕𝒐𝒕𝒂𝒍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sub>
                    </m:sSub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𝑹𝑳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𝒆𝒙𝒕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</a:p>
              <a:p>
                <a:r>
                  <a:rPr lang="en-US" dirty="0"/>
                  <a:t>Let's be good mathematicians and substitute in equations we know for the above variables</a:t>
                </a:r>
              </a:p>
              <a:p>
                <a:pPr marL="0" indent="0">
                  <a:buNone/>
                </a:pPr>
                <a:r>
                  <a:rPr lang="en-US" b="1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</m:oMath>
                </a14:m>
                <a:r>
                  <a:rPr lang="en-US" dirty="0"/>
                  <a:t>  			</a:t>
                </a:r>
              </a:p>
              <a:p>
                <a:pPr marL="0" indent="0">
                  <a:buNone/>
                </a:pPr>
                <a:r>
                  <a:rPr lang="en-US" b="1" dirty="0"/>
                  <a:t>	</a:t>
                </a:r>
              </a:p>
              <a:p>
                <a:pPr marL="0" indent="0">
                  <a:buNone/>
                </a:pPr>
                <a:r>
                  <a:rPr lang="en-US" b="1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𝑹𝑳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𝒓𝒆𝒔𝒕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D51304-D450-8768-27E4-761E09CD91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3337" y="1463670"/>
                <a:ext cx="8808076" cy="5224728"/>
              </a:xfrm>
              <a:blipFill>
                <a:blip r:embed="rId2"/>
                <a:stretch>
                  <a:fillRect l="-1246" t="-1984" r="-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14AF6F-1AD8-34FE-634B-8D1BD7840625}"/>
                  </a:ext>
                </a:extLst>
              </p:cNvPr>
              <p:cNvSpPr txBox="1"/>
              <p:nvPr/>
            </p:nvSpPr>
            <p:spPr>
              <a:xfrm>
                <a:off x="5421086" y="4767943"/>
                <a:ext cx="6857999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dirty="0"/>
                  <a:t> is the </a:t>
                </a:r>
                <a:r>
                  <a:rPr lang="en-US" b="1" dirty="0"/>
                  <a:t>membrane capacitance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the </a:t>
                </a:r>
                <a:r>
                  <a:rPr lang="en-US" b="1" dirty="0"/>
                  <a:t>membrane potential at any given time </a:t>
                </a:r>
                <a:r>
                  <a:rPr lang="en-US" dirty="0"/>
                  <a:t>(previously meant resting membrane potential when we weren’t talking about action potentials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b="1" dirty="0"/>
                  <a:t>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𝒓𝒆𝒔𝒕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Now we know, for instance during an action potential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b="1" dirty="0"/>
                  <a:t> 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𝒓𝒆𝒔𝒕</m:t>
                        </m:r>
                      </m:sub>
                    </m:sSub>
                  </m:oMath>
                </a14:m>
                <a:r>
                  <a:rPr lang="en-US" b="1" dirty="0"/>
                  <a:t> so we denote resting membrane potential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𝒓𝒆𝒔𝒕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14AF6F-1AD8-34FE-634B-8D1BD7840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086" y="4767943"/>
                <a:ext cx="6857999" cy="2031325"/>
              </a:xfrm>
              <a:prstGeom prst="rect">
                <a:avLst/>
              </a:prstGeom>
              <a:blipFill>
                <a:blip r:embed="rId3"/>
                <a:stretch>
                  <a:fillRect l="-711" t="-1201" r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944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FD95D-33D2-0252-7DBA-DC345A3FF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314" y="21514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Leaky-integrate and Fire neuron models – derivation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D51304-D450-8768-27E4-761E09CD91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3337" y="1463670"/>
                <a:ext cx="11603520" cy="522472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Let’s substitute in new values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𝑹𝑳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		</a:t>
                </a:r>
              </a:p>
              <a:p>
                <a:pPr marL="0" indent="0">
                  <a:buNone/>
                </a:pPr>
                <a:r>
                  <a:rPr lang="en-US" b="1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𝒕𝒐𝒕𝒂𝒍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𝒓𝒆𝒔𝒕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𝒆𝒙𝒕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</a:p>
              <a:p>
                <a:r>
                  <a:rPr lang="en-US" dirty="0"/>
                  <a:t>Moving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</m:oMath>
                </a14:m>
                <a:r>
                  <a:rPr lang="en-US" dirty="0"/>
                  <a:t> to the left side and </a:t>
                </a:r>
                <a:r>
                  <a:rPr lang="en-US" b="1" dirty="0"/>
                  <a:t>recognize</a:t>
                </a:r>
                <a:r>
                  <a:rPr lang="en-US" dirty="0"/>
                  <a:t> that </a:t>
                </a:r>
                <a:r>
                  <a:rPr lang="en-US" b="1" dirty="0"/>
                  <a:t>according to </a:t>
                </a:r>
                <a:r>
                  <a:rPr lang="en-US" b="1" dirty="0" err="1"/>
                  <a:t>Kirchoff’s</a:t>
                </a:r>
                <a:r>
                  <a:rPr lang="en-US" b="1" dirty="0"/>
                  <a:t> law that current into a neuron will equal current out of a neuron,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𝒕𝒐𝒕𝒂𝒍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𝒆𝒙𝒕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0</a:t>
                </a:r>
              </a:p>
              <a:p>
                <a:r>
                  <a:rPr lang="en-US" dirty="0"/>
                  <a:t>Now we have:</a:t>
                </a:r>
              </a:p>
              <a:p>
                <a:pPr marL="0" indent="0">
                  <a:buNone/>
                </a:pPr>
                <a:r>
                  <a:rPr lang="en-US" b="1" dirty="0"/>
                  <a:t>		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−(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𝒓𝒆𝒔𝒕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𝒆𝒙𝒕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D51304-D450-8768-27E4-761E09CD91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3337" y="1463670"/>
                <a:ext cx="11603520" cy="5224728"/>
              </a:xfrm>
              <a:blipFill>
                <a:blip r:embed="rId2"/>
                <a:stretch>
                  <a:fillRect l="-946" t="-1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138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FD95D-33D2-0252-7DBA-DC345A3FF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314" y="21514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Leaky-integrate and Fire neuron models – derivation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D51304-D450-8768-27E4-761E09CD91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3337" y="1463670"/>
                <a:ext cx="11603520" cy="522472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Often the following value is replaced in </a:t>
                </a:r>
                <a:r>
                  <a:rPr lang="en-US" b="1" dirty="0"/>
                  <a:t>LIF </a:t>
                </a:r>
                <a:r>
                  <a:rPr lang="en-US" dirty="0"/>
                  <a:t>equations because it is commonly found experimentally so is easier to simply input:</a:t>
                </a:r>
                <a:endParaRPr lang="en-US" b="1" dirty="0"/>
              </a:p>
              <a:p>
                <a:pPr lvl="1"/>
                <a:r>
                  <a:rPr lang="en-US" b="1" dirty="0"/>
                  <a:t>The Tau membrane constant:</a:t>
                </a:r>
              </a:p>
              <a:p>
                <a:pPr marL="914400" lvl="2" indent="0">
                  <a:buNone/>
                </a:pPr>
                <a:r>
                  <a:rPr lang="en-US" b="1" dirty="0"/>
                  <a:t>				</a:t>
                </a:r>
              </a:p>
              <a:p>
                <a:pPr marL="914400" lvl="2" indent="0">
                  <a:buNone/>
                </a:pPr>
                <a:r>
                  <a:rPr lang="en-US" sz="3200" b="1" dirty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𝝉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endParaRPr lang="en-US" sz="3200" b="1" dirty="0"/>
              </a:p>
              <a:p>
                <a:endParaRPr lang="en-US" dirty="0"/>
              </a:p>
              <a:p>
                <a:r>
                  <a:rPr lang="en-US" dirty="0"/>
                  <a:t>Replace our update equation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𝝉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		</a:t>
                </a:r>
              </a:p>
              <a:p>
                <a:pPr marL="0" indent="0">
                  <a:buNone/>
                </a:pPr>
                <a:r>
                  <a:rPr lang="en-US" b="1" dirty="0"/>
                  <a:t>					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−(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𝒓𝒆𝒔𝒕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𝒆𝒙𝒕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D51304-D450-8768-27E4-761E09CD91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3337" y="1463670"/>
                <a:ext cx="11603520" cy="5224728"/>
              </a:xfrm>
              <a:blipFill>
                <a:blip r:embed="rId2"/>
                <a:stretch>
                  <a:fillRect l="-946" t="-1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822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FD95D-33D2-0252-7DBA-DC345A3FF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314" y="21514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Leaky-integrate and Fire neuron models – implementation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D51304-D450-8768-27E4-761E09CD91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5623" y="1599557"/>
                <a:ext cx="11603520" cy="522472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us think through our equation:</a:t>
                </a: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		</a:t>
                </a:r>
              </a:p>
              <a:p>
                <a:pPr marL="0" indent="0">
                  <a:buNone/>
                </a:pPr>
                <a:r>
                  <a:rPr lang="en-US" b="1" dirty="0"/>
                  <a:t>					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</m:oMath>
                </a14:m>
                <a:r>
                  <a:rPr lang="en-US" b="1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−(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𝒓𝒆𝒔𝒕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𝒆𝒙𝒕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Now we implement these equations to produce an </a:t>
                </a:r>
                <a:r>
                  <a:rPr lang="en-US" b="1" dirty="0"/>
                  <a:t>AP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b="1" dirty="0"/>
                  <a:t>Voltage threshold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𝒕𝒉𝒓</m:t>
                        </m:r>
                      </m:sub>
                    </m:sSub>
                  </m:oMath>
                </a14:m>
                <a:r>
                  <a:rPr lang="en-US" b="1" dirty="0"/>
                  <a:t>) </a:t>
                </a:r>
                <a:r>
                  <a:rPr lang="en-US" dirty="0"/>
                  <a:t>the voltage where an action potential occurs</a:t>
                </a:r>
              </a:p>
              <a:p>
                <a:pPr lvl="1"/>
                <a:r>
                  <a:rPr lang="en-US" dirty="0"/>
                  <a:t>The amount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𝒆𝒙𝒕</m:t>
                        </m:r>
                      </m:sub>
                    </m:sSub>
                  </m:oMath>
                </a14:m>
                <a:r>
                  <a:rPr lang="en-US" dirty="0"/>
                  <a:t> needed to elicit an </a:t>
                </a:r>
                <a:r>
                  <a:rPr lang="en-US" b="1" dirty="0"/>
                  <a:t>AP </a:t>
                </a:r>
                <a:r>
                  <a:rPr lang="en-US" dirty="0"/>
                  <a:t>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𝒕𝒉𝒓𝒆𝒔𝒉𝒐𝒍𝒅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- the amount of current needed to elicit an </a:t>
                </a:r>
                <a:r>
                  <a:rPr lang="en-US" b="1" dirty="0"/>
                  <a:t>AP</a:t>
                </a:r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𝒕𝒉𝒓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𝒕𝒉𝒓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D51304-D450-8768-27E4-761E09CD91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5623" y="1599557"/>
                <a:ext cx="11603520" cy="5224728"/>
              </a:xfrm>
              <a:blipFill>
                <a:blip r:embed="rId2"/>
                <a:stretch>
                  <a:fillRect l="-946" t="-1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45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FD95D-33D2-0252-7DBA-DC345A3FF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314" y="21514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Leaky-integrate and Fire neuron models – implementation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D51304-D450-8768-27E4-761E09CD91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4137" y="1540707"/>
                <a:ext cx="11603520" cy="522472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following set function implements firing:</a:t>
                </a:r>
              </a:p>
              <a:p>
                <a:pPr marL="0" indent="0">
                  <a:buNone/>
                </a:pPr>
                <a:r>
                  <a:rPr lang="en-US" b="1" dirty="0"/>
                  <a:t>	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𝒇𝒊𝒓𝒊𝒏𝒈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  <m: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𝒓𝒆𝒇𝒓</m:t>
                                        </m:r>
                                      </m:sub>
                                    </m:s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𝒎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𝑪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𝒎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b="1" i="0" smtClean="0">
                                            <a:latin typeface="Cambria Math" panose="02040503050406030204" pitchFamily="18" charset="0"/>
                                          </a:rPr>
                                          <m:t>𝐥𝐨𝐠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US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b>
                                                  <m:sSubPr>
                                                    <m:ctrlPr>
                                                      <a:rPr lang="en-US" b="1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1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𝑽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1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𝒕𝒉𝒓</m:t>
                                                    </m:r>
                                                  </m:sub>
                                                </m:sSub>
                                              </m:num>
                                              <m:den>
                                                <m:sSub>
                                                  <m:sSubPr>
                                                    <m:ctrlPr>
                                                      <a:rPr lang="en-US" b="1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1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𝑰𝑹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1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𝒎</m:t>
                                                    </m:r>
                                                  </m:sub>
                                                </m:sSub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US" b="1" dirty="0"/>
                  <a:t>	,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r>
                  <a:rPr lang="en-US" dirty="0"/>
                  <a:t>While seemingly complicated, the above states if the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𝒕𝒉𝒓</m:t>
                        </m:r>
                      </m:sub>
                    </m:sSub>
                  </m:oMath>
                </a14:m>
                <a:r>
                  <a:rPr lang="en-US" sz="2800" b="1" dirty="0"/>
                  <a:t> </a:t>
                </a:r>
                <a:r>
                  <a:rPr lang="en-US" sz="2800" dirty="0"/>
                  <a:t>then the </a:t>
                </a:r>
                <a:r>
                  <a:rPr lang="en-US" sz="2800" b="1" dirty="0"/>
                  <a:t>LIF neuron does not fire (firing (I) = 0)</a:t>
                </a:r>
              </a:p>
              <a:p>
                <a:r>
                  <a:rPr lang="en-US" dirty="0"/>
                  <a:t>If the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𝒕𝒉𝒓</m:t>
                        </m:r>
                      </m:sub>
                    </m:sSub>
                  </m:oMath>
                </a14:m>
                <a:r>
                  <a:rPr lang="en-US" sz="2800" b="1" dirty="0"/>
                  <a:t> </a:t>
                </a:r>
                <a:r>
                  <a:rPr lang="en-US" sz="2800" dirty="0"/>
                  <a:t>then the </a:t>
                </a:r>
                <a:r>
                  <a:rPr lang="en-US" sz="2800" b="1" dirty="0"/>
                  <a:t>LIF neuron reaches an AP by implementing:</a:t>
                </a:r>
              </a:p>
              <a:p>
                <a:endParaRPr lang="en-US" sz="28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𝒓𝒆𝒇𝒓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𝒕𝒉𝒓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𝑰𝑹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𝒎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  <a:p>
                <a:endParaRPr lang="en-US" sz="2800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D51304-D450-8768-27E4-761E09CD91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4137" y="1540707"/>
                <a:ext cx="11603520" cy="5224728"/>
              </a:xfrm>
              <a:blipFill>
                <a:blip r:embed="rId2"/>
                <a:stretch>
                  <a:fillRect l="-945" t="-2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40D039-8A83-FA55-6A8A-1401B64E01DB}"/>
                  </a:ext>
                </a:extLst>
              </p:cNvPr>
              <p:cNvSpPr txBox="1"/>
              <p:nvPr/>
            </p:nvSpPr>
            <p:spPr>
              <a:xfrm>
                <a:off x="8091713" y="2080597"/>
                <a:ext cx="29536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𝒕𝒉𝒓</m:t>
                          </m:r>
                        </m:sub>
                      </m:sSub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40D039-8A83-FA55-6A8A-1401B64E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1713" y="2080597"/>
                <a:ext cx="295365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234552-C6E0-FCB0-E018-A246FABA1978}"/>
                  </a:ext>
                </a:extLst>
              </p:cNvPr>
              <p:cNvSpPr txBox="1"/>
              <p:nvPr/>
            </p:nvSpPr>
            <p:spPr>
              <a:xfrm>
                <a:off x="8091713" y="2814274"/>
                <a:ext cx="29536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𝒕𝒉𝒓</m:t>
                          </m:r>
                        </m:sub>
                      </m:sSub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234552-C6E0-FCB0-E018-A246FABA1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1713" y="2814274"/>
                <a:ext cx="295365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868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64529-D1AD-8DB7-9567-D881C21CA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249" y="-100920"/>
            <a:ext cx="10515600" cy="1325563"/>
          </a:xfrm>
        </p:spPr>
        <p:txBody>
          <a:bodyPr/>
          <a:lstStyle/>
          <a:p>
            <a:r>
              <a:rPr lang="en-US" dirty="0"/>
              <a:t>Why does this </a:t>
            </a:r>
            <a:r>
              <a:rPr lang="en-US" b="1" dirty="0"/>
              <a:t>AP </a:t>
            </a:r>
            <a:r>
              <a:rPr lang="en-US" dirty="0"/>
              <a:t>not look like an </a:t>
            </a:r>
            <a:r>
              <a:rPr lang="en-US" b="1" dirty="0"/>
              <a:t>AP </a:t>
            </a:r>
            <a:r>
              <a:rPr lang="en-US" dirty="0"/>
              <a:t>in </a:t>
            </a:r>
            <a:r>
              <a:rPr lang="en-US" b="1" dirty="0"/>
              <a:t>LIF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864A4-6E0F-249B-F840-F507FF2A6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249" y="1068273"/>
            <a:ext cx="10515600" cy="4351338"/>
          </a:xfrm>
        </p:spPr>
        <p:txBody>
          <a:bodyPr/>
          <a:lstStyle/>
          <a:p>
            <a:r>
              <a:rPr lang="en-US" dirty="0"/>
              <a:t>Because we are simply mimicking the </a:t>
            </a:r>
            <a:r>
              <a:rPr lang="en-US" b="1" dirty="0"/>
              <a:t>nature of a neurons AP – that when inputting current increases </a:t>
            </a:r>
            <a:r>
              <a:rPr lang="en-US" b="1" dirty="0" err="1"/>
              <a:t>Vm</a:t>
            </a:r>
            <a:r>
              <a:rPr lang="en-US" b="1" dirty="0"/>
              <a:t> to above its AP </a:t>
            </a:r>
            <a:r>
              <a:rPr lang="en-US" b="1" dirty="0" err="1"/>
              <a:t>Vthr</a:t>
            </a:r>
            <a:r>
              <a:rPr lang="en-US" b="1" dirty="0"/>
              <a:t> then we have an AP</a:t>
            </a:r>
          </a:p>
          <a:p>
            <a:r>
              <a:rPr lang="en-US" dirty="0"/>
              <a:t>When you see the value reset, an AP has just occurred with LIF</a:t>
            </a: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F42C859A-009D-7D5A-17EB-B02D3C22B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49" y="3193142"/>
            <a:ext cx="4428445" cy="351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CC267F-F270-1D97-0C40-635E07FBFBA8}"/>
              </a:ext>
            </a:extLst>
          </p:cNvPr>
          <p:cNvSpPr txBox="1"/>
          <p:nvPr/>
        </p:nvSpPr>
        <p:spPr>
          <a:xfrm>
            <a:off x="5551941" y="3243942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V_rest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-75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*mV          </a:t>
            </a: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Resting potential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V_threshold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-50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*mV     </a:t>
            </a: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Threshold potential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R_m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Mohm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          </a:t>
            </a: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Membrane resistance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tau_m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           </a:t>
            </a: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Membrane time constant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 = </a:t>
            </a:r>
            <a:r>
              <a:rPr lang="en-US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.5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nA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                </a:t>
            </a: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Input current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C924378D-34AD-4EEE-2D32-2FABAE7FC6A2}"/>
              </a:ext>
            </a:extLst>
          </p:cNvPr>
          <p:cNvSpPr/>
          <p:nvPr/>
        </p:nvSpPr>
        <p:spPr>
          <a:xfrm>
            <a:off x="1411513" y="2788331"/>
            <a:ext cx="275772" cy="40481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629472D-C48E-6B58-9535-407FA5DE71E5}"/>
              </a:ext>
            </a:extLst>
          </p:cNvPr>
          <p:cNvSpPr/>
          <p:nvPr/>
        </p:nvSpPr>
        <p:spPr>
          <a:xfrm>
            <a:off x="1753166" y="2788331"/>
            <a:ext cx="275772" cy="40481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834581-A9D6-BDE0-7181-083836949582}"/>
              </a:ext>
            </a:extLst>
          </p:cNvPr>
          <p:cNvSpPr txBox="1"/>
          <p:nvPr/>
        </p:nvSpPr>
        <p:spPr>
          <a:xfrm>
            <a:off x="2028938" y="2868159"/>
            <a:ext cx="92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3198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5E4B9-E9D2-CF78-A881-96622966E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8" y="110216"/>
            <a:ext cx="11949343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Modeling at different levels of neuroscience: Outside-in modelling (modeling findings to understand experimental findings)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C7271A-15EA-580E-DC7D-C7D6AE8D764A}"/>
              </a:ext>
            </a:extLst>
          </p:cNvPr>
          <p:cNvSpPr txBox="1"/>
          <p:nvPr/>
        </p:nvSpPr>
        <p:spPr>
          <a:xfrm>
            <a:off x="3267451" y="1512380"/>
            <a:ext cx="9009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Place Cells emerge in RNN as an agent exploring an environment with sensory input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E40F74-6CAE-110D-BF2A-B3D0C1D76E58}"/>
              </a:ext>
            </a:extLst>
          </p:cNvPr>
          <p:cNvSpPr txBox="1"/>
          <p:nvPr/>
        </p:nvSpPr>
        <p:spPr>
          <a:xfrm>
            <a:off x="4684587" y="6174377"/>
            <a:ext cx="6175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Levenstein et al. </a:t>
            </a:r>
            <a:r>
              <a:rPr lang="en-US" sz="1200" i="1" dirty="0" err="1"/>
              <a:t>bioRxiv</a:t>
            </a:r>
            <a:r>
              <a:rPr lang="en-US" sz="1200" i="1" dirty="0"/>
              <a:t> </a:t>
            </a:r>
            <a:r>
              <a:rPr lang="en-US" sz="1200" dirty="0"/>
              <a:t>2024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3B0A77-8D15-B12D-6DD4-74D03B49D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997" y="1872618"/>
            <a:ext cx="7896003" cy="4270288"/>
          </a:xfrm>
          <a:prstGeom prst="rect">
            <a:avLst/>
          </a:prstGeom>
        </p:spPr>
      </p:pic>
      <p:pic>
        <p:nvPicPr>
          <p:cNvPr id="1026" name="Picture 2" descr="Trio win Nobel medicine prize for brain's 'GPS'">
            <a:extLst>
              <a:ext uri="{FF2B5EF4-FFF2-40B4-BE49-F238E27FC236}">
                <a16:creationId xmlns:a16="http://schemas.microsoft.com/office/drawing/2014/main" id="{C7030A60-0557-AD96-6C52-D113F00F45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51" t="18904" b="43266"/>
          <a:stretch/>
        </p:blipFill>
        <p:spPr bwMode="auto">
          <a:xfrm>
            <a:off x="121327" y="2893060"/>
            <a:ext cx="4442859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Trio win Nobel medicine prize for brain's 'GPS'">
            <a:extLst>
              <a:ext uri="{FF2B5EF4-FFF2-40B4-BE49-F238E27FC236}">
                <a16:creationId xmlns:a16="http://schemas.microsoft.com/office/drawing/2014/main" id="{5B9A357E-E4DA-340D-4E80-596C95FF53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98" r="67064" b="43266"/>
          <a:stretch/>
        </p:blipFill>
        <p:spPr bwMode="auto">
          <a:xfrm>
            <a:off x="831112" y="4515975"/>
            <a:ext cx="2559787" cy="234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rio win Nobel medicine prize for brain's 'GPS'">
            <a:extLst>
              <a:ext uri="{FF2B5EF4-FFF2-40B4-BE49-F238E27FC236}">
                <a16:creationId xmlns:a16="http://schemas.microsoft.com/office/drawing/2014/main" id="{7B9AAD5F-A54C-4723-D715-C5E9512AB7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1" t="-3809" r="1" b="81338"/>
          <a:stretch/>
        </p:blipFill>
        <p:spPr bwMode="auto">
          <a:xfrm>
            <a:off x="134606" y="2041295"/>
            <a:ext cx="4358951" cy="7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64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64529-D1AD-8DB7-9567-D881C21CA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249" y="-100920"/>
            <a:ext cx="10515600" cy="1325563"/>
          </a:xfrm>
        </p:spPr>
        <p:txBody>
          <a:bodyPr/>
          <a:lstStyle/>
          <a:p>
            <a:r>
              <a:rPr lang="en-US" dirty="0"/>
              <a:t>What can these models do: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864A4-6E0F-249B-F840-F507FF2A6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249" y="1039245"/>
            <a:ext cx="10515600" cy="4351338"/>
          </a:xfrm>
        </p:spPr>
        <p:txBody>
          <a:bodyPr/>
          <a:lstStyle/>
          <a:p>
            <a:r>
              <a:rPr lang="en-US" dirty="0"/>
              <a:t>Large networks of </a:t>
            </a:r>
            <a:r>
              <a:rPr lang="en-US" b="1" dirty="0"/>
              <a:t>LIF neurons or Single-Ohmic HH models </a:t>
            </a:r>
            <a:r>
              <a:rPr lang="en-US" dirty="0"/>
              <a:t>to look at </a:t>
            </a:r>
            <a:r>
              <a:rPr lang="en-US" b="1" dirty="0"/>
              <a:t>network events in the brain such as oscillations</a:t>
            </a:r>
            <a:endParaRPr lang="en-US" dirty="0"/>
          </a:p>
        </p:txBody>
      </p:sp>
      <p:pic>
        <p:nvPicPr>
          <p:cNvPr id="9" name="Picture 8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70B97E15-BCDC-AE8D-0582-7399775C9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29" y="2393836"/>
            <a:ext cx="4433628" cy="26782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67F9FA-0C2F-C362-8D1D-7F551E84F06F}"/>
              </a:ext>
            </a:extLst>
          </p:cNvPr>
          <p:cNvSpPr txBox="1"/>
          <p:nvPr/>
        </p:nvSpPr>
        <p:spPr>
          <a:xfrm>
            <a:off x="-346334" y="5051579"/>
            <a:ext cx="6175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Ostojic</a:t>
            </a:r>
            <a:r>
              <a:rPr lang="en-US" sz="1200" dirty="0"/>
              <a:t> </a:t>
            </a:r>
            <a:r>
              <a:rPr lang="en-US" sz="1200" i="1" dirty="0"/>
              <a:t>Nature Neuroscience </a:t>
            </a:r>
            <a:r>
              <a:rPr lang="en-US" sz="1200" dirty="0"/>
              <a:t>2014 </a:t>
            </a:r>
          </a:p>
        </p:txBody>
      </p:sp>
      <p:pic>
        <p:nvPicPr>
          <p:cNvPr id="12" name="Picture 11" descr="A close-up of a graph&#10;&#10;Description automatically generated">
            <a:extLst>
              <a:ext uri="{FF2B5EF4-FFF2-40B4-BE49-F238E27FC236}">
                <a16:creationId xmlns:a16="http://schemas.microsoft.com/office/drawing/2014/main" id="{BCDF1A26-5595-32BA-9A2A-1E0A43186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771" y="2390481"/>
            <a:ext cx="2990170" cy="3943981"/>
          </a:xfrm>
          <a:prstGeom prst="rect">
            <a:avLst/>
          </a:prstGeom>
        </p:spPr>
      </p:pic>
      <p:pic>
        <p:nvPicPr>
          <p:cNvPr id="14" name="Picture 13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71622D36-A7E0-4EF6-5EF9-9C24994AED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941" y="2819399"/>
            <a:ext cx="3957141" cy="31060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54E633-8655-9F7E-1889-21C6759B246C}"/>
              </a:ext>
            </a:extLst>
          </p:cNvPr>
          <p:cNvSpPr txBox="1"/>
          <p:nvPr/>
        </p:nvSpPr>
        <p:spPr>
          <a:xfrm>
            <a:off x="5829008" y="6581001"/>
            <a:ext cx="6175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Wang and </a:t>
            </a:r>
            <a:r>
              <a:rPr lang="en-US" sz="1200" dirty="0" err="1"/>
              <a:t>Buzsaki</a:t>
            </a:r>
            <a:r>
              <a:rPr lang="en-US" sz="1200" dirty="0"/>
              <a:t> </a:t>
            </a:r>
            <a:r>
              <a:rPr lang="en-US" sz="1200" i="1" dirty="0"/>
              <a:t>The Journal of Neuroscience 1996</a:t>
            </a:r>
            <a:endParaRPr 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015270-B948-FCA0-1CC4-846460E38E53}"/>
              </a:ext>
            </a:extLst>
          </p:cNvPr>
          <p:cNvSpPr txBox="1"/>
          <p:nvPr/>
        </p:nvSpPr>
        <p:spPr>
          <a:xfrm>
            <a:off x="5323584" y="1979188"/>
            <a:ext cx="6175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Single-Ohmic </a:t>
            </a:r>
            <a:r>
              <a:rPr lang="en-US" b="1"/>
              <a:t>Hodgkin-Huxley model (PING model)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AEE686-7C09-5D33-9FB5-98F01451C5D6}"/>
              </a:ext>
            </a:extLst>
          </p:cNvPr>
          <p:cNvSpPr txBox="1"/>
          <p:nvPr/>
        </p:nvSpPr>
        <p:spPr>
          <a:xfrm>
            <a:off x="-346334" y="2163854"/>
            <a:ext cx="6175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Coupled LIF model</a:t>
            </a:r>
          </a:p>
        </p:txBody>
      </p:sp>
    </p:spTree>
    <p:extLst>
      <p:ext uri="{BB962C8B-B14F-4D97-AF65-F5344CB8AC3E}">
        <p14:creationId xmlns:p14="http://schemas.microsoft.com/office/powerpoint/2010/main" val="148032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6" grpId="0"/>
      <p:bldP spid="1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2EE8A-3628-491F-B260-9C8CBE263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57" y="0"/>
            <a:ext cx="10515600" cy="1325563"/>
          </a:xfrm>
        </p:spPr>
        <p:txBody>
          <a:bodyPr/>
          <a:lstStyle/>
          <a:p>
            <a:r>
              <a:rPr lang="en-US" dirty="0"/>
              <a:t>Teaching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ADF3C-BAD0-0C78-804C-B50447DE1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57" y="1128940"/>
            <a:ext cx="10515600" cy="4351338"/>
          </a:xfrm>
        </p:spPr>
        <p:txBody>
          <a:bodyPr/>
          <a:lstStyle/>
          <a:p>
            <a:r>
              <a:rPr lang="en-US" dirty="0"/>
              <a:t>Ermentrout and Terman (2010). </a:t>
            </a:r>
            <a:r>
              <a:rPr lang="en-US" i="1" dirty="0"/>
              <a:t>Mathematical Foundations of Neuroscience. </a:t>
            </a:r>
            <a:r>
              <a:rPr lang="en-US" dirty="0"/>
              <a:t>Springer New York </a:t>
            </a:r>
            <a:r>
              <a:rPr lang="en-US" dirty="0" err="1"/>
              <a:t>Dodrecht</a:t>
            </a:r>
            <a:r>
              <a:rPr lang="en-US" dirty="0"/>
              <a:t> Heidelberg London.</a:t>
            </a:r>
          </a:p>
          <a:p>
            <a:r>
              <a:rPr lang="en-US" dirty="0"/>
              <a:t>Dayan and Abbott (2001). </a:t>
            </a:r>
            <a:r>
              <a:rPr lang="en-US" i="1" dirty="0"/>
              <a:t>Theoretical Neuroscience: Computational and Mathematical Modeling of Neural Systems. </a:t>
            </a:r>
            <a:r>
              <a:rPr lang="en-US" dirty="0"/>
              <a:t>MIT Press.</a:t>
            </a:r>
          </a:p>
          <a:p>
            <a:r>
              <a:rPr lang="en-US" dirty="0" err="1"/>
              <a:t>Mallot</a:t>
            </a:r>
            <a:r>
              <a:rPr lang="en-US" dirty="0"/>
              <a:t> (2013). </a:t>
            </a:r>
            <a:r>
              <a:rPr lang="en-US" i="1" dirty="0"/>
              <a:t>Computational Neuroscience: A First Course</a:t>
            </a:r>
            <a:r>
              <a:rPr lang="en-US" dirty="0"/>
              <a:t>. Springer New York </a:t>
            </a:r>
            <a:r>
              <a:rPr lang="en-US" dirty="0" err="1"/>
              <a:t>Dodrecht</a:t>
            </a:r>
            <a:r>
              <a:rPr lang="en-US" dirty="0"/>
              <a:t> Heidelberg London. </a:t>
            </a:r>
          </a:p>
          <a:p>
            <a:r>
              <a:rPr lang="en-US" dirty="0" err="1"/>
              <a:t>Molleman</a:t>
            </a:r>
            <a:r>
              <a:rPr lang="en-US" dirty="0"/>
              <a:t> (2003). </a:t>
            </a:r>
            <a:r>
              <a:rPr lang="en-US" i="1" dirty="0"/>
              <a:t>Patch Clamping: An Introductory Guide to Patch Clamp Electrophysiology.</a:t>
            </a:r>
            <a:r>
              <a:rPr lang="en-US" dirty="0"/>
              <a:t> John Wiley &amp; Sons Ltd.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C0C2A8B-4502-B56F-D385-EA6A7B2DB85E}"/>
              </a:ext>
            </a:extLst>
          </p:cNvPr>
          <p:cNvSpPr txBox="1">
            <a:spLocks/>
          </p:cNvSpPr>
          <p:nvPr/>
        </p:nvSpPr>
        <p:spPr>
          <a:xfrm>
            <a:off x="598714" y="49263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Funding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05DBBD-2076-D53F-2878-4F2A080BC469}"/>
              </a:ext>
            </a:extLst>
          </p:cNvPr>
          <p:cNvSpPr txBox="1"/>
          <p:nvPr/>
        </p:nvSpPr>
        <p:spPr>
          <a:xfrm>
            <a:off x="2960913" y="595242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F32MH134673 </a:t>
            </a:r>
            <a:endParaRPr lang="en-US" sz="3200" dirty="0"/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BA964AD3-CAA4-F2F1-BFD7-A20E11095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71" y="5946223"/>
            <a:ext cx="2541492" cy="62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915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5F422-33BD-A802-36B3-A5FE4E465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95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</a:t>
            </a:r>
            <a:r>
              <a:rPr lang="en-US" b="1" dirty="0"/>
              <a:t>MOST</a:t>
            </a:r>
            <a:r>
              <a:rPr lang="en-US" dirty="0"/>
              <a:t> important question is your </a:t>
            </a:r>
            <a:r>
              <a:rPr lang="en-US" b="1" dirty="0"/>
              <a:t>scientific 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B7886-1FC2-50DE-7C1C-57F32275E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3063"/>
            <a:ext cx="10515600" cy="1991773"/>
          </a:xfrm>
        </p:spPr>
        <p:txBody>
          <a:bodyPr/>
          <a:lstStyle/>
          <a:p>
            <a:r>
              <a:rPr lang="en-US" dirty="0"/>
              <a:t>What determines your use of a model is the question you are asking and at what level</a:t>
            </a:r>
          </a:p>
          <a:p>
            <a:r>
              <a:rPr lang="en-US" dirty="0"/>
              <a:t>Identify the level your question is at, </a:t>
            </a:r>
            <a:r>
              <a:rPr lang="en-US" b="1" dirty="0"/>
              <a:t>then</a:t>
            </a:r>
            <a:r>
              <a:rPr lang="en-US" dirty="0"/>
              <a:t> identify the ideal model</a:t>
            </a:r>
          </a:p>
          <a:p>
            <a:r>
              <a:rPr lang="en-US" dirty="0"/>
              <a:t>You </a:t>
            </a:r>
            <a:r>
              <a:rPr lang="en-US" b="1" dirty="0"/>
              <a:t>cannot</a:t>
            </a:r>
            <a:r>
              <a:rPr lang="en-US" dirty="0"/>
              <a:t> have it all – models at full scale are still not feasible</a:t>
            </a:r>
          </a:p>
        </p:txBody>
      </p:sp>
      <p:pic>
        <p:nvPicPr>
          <p:cNvPr id="7" name="Picture 6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CB2F4F0B-69E2-C4AF-2525-6A34DB244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565" y="3663304"/>
            <a:ext cx="3696203" cy="2801487"/>
          </a:xfrm>
          <a:prstGeom prst="rect">
            <a:avLst/>
          </a:prstGeom>
        </p:spPr>
      </p:pic>
      <p:pic>
        <p:nvPicPr>
          <p:cNvPr id="9" name="Picture 8" descr="A diagram of a cell structure&#10;&#10;Description automatically generated">
            <a:extLst>
              <a:ext uri="{FF2B5EF4-FFF2-40B4-BE49-F238E27FC236}">
                <a16:creationId xmlns:a16="http://schemas.microsoft.com/office/drawing/2014/main" id="{2455890C-BCFF-03E9-6D4F-5CA0B84E4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77" y="3817398"/>
            <a:ext cx="3049311" cy="278947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E000BB0-1DD3-DA06-AB9D-BB894AE6DF3C}"/>
              </a:ext>
            </a:extLst>
          </p:cNvPr>
          <p:cNvGrpSpPr/>
          <p:nvPr/>
        </p:nvGrpSpPr>
        <p:grpSpPr>
          <a:xfrm>
            <a:off x="3530009" y="3524836"/>
            <a:ext cx="3819525" cy="3078423"/>
            <a:chOff x="7848009" y="3524836"/>
            <a:chExt cx="3819525" cy="3078423"/>
          </a:xfrm>
        </p:grpSpPr>
        <p:pic>
          <p:nvPicPr>
            <p:cNvPr id="11" name="Picture 10" descr="A close-up of a document&#10;&#10;Description automatically generated">
              <a:extLst>
                <a:ext uri="{FF2B5EF4-FFF2-40B4-BE49-F238E27FC236}">
                  <a16:creationId xmlns:a16="http://schemas.microsoft.com/office/drawing/2014/main" id="{8CF57AA6-EBFD-14DB-D9E9-6259B864D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8009" y="3524836"/>
              <a:ext cx="3819525" cy="3078423"/>
            </a:xfrm>
            <a:prstGeom prst="rect">
              <a:avLst/>
            </a:prstGeom>
          </p:spPr>
        </p:pic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B998EDE-CE11-7504-7A49-F4699188752C}"/>
                </a:ext>
              </a:extLst>
            </p:cNvPr>
            <p:cNvSpPr/>
            <p:nvPr/>
          </p:nvSpPr>
          <p:spPr>
            <a:xfrm>
              <a:off x="10502900" y="3976941"/>
              <a:ext cx="539750" cy="144209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7099991-9C67-7C14-EC53-4B579BCF4C75}"/>
                </a:ext>
              </a:extLst>
            </p:cNvPr>
            <p:cNvSpPr/>
            <p:nvPr/>
          </p:nvSpPr>
          <p:spPr>
            <a:xfrm>
              <a:off x="9093200" y="4102100"/>
              <a:ext cx="869950" cy="144209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77D47C6-F392-A6A9-3086-492D13CDBC93}"/>
                </a:ext>
              </a:extLst>
            </p:cNvPr>
            <p:cNvSpPr/>
            <p:nvPr/>
          </p:nvSpPr>
          <p:spPr>
            <a:xfrm>
              <a:off x="10084391" y="4121150"/>
              <a:ext cx="869950" cy="144209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6DE6DD8-3928-12C4-A56C-CAC1DFFDBFA0}"/>
                </a:ext>
              </a:extLst>
            </p:cNvPr>
            <p:cNvSpPr/>
            <p:nvPr/>
          </p:nvSpPr>
          <p:spPr>
            <a:xfrm>
              <a:off x="9632950" y="5372400"/>
              <a:ext cx="869950" cy="144209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2A7F13F-3D3B-651B-A10C-8BF0B3228F29}"/>
                </a:ext>
              </a:extLst>
            </p:cNvPr>
            <p:cNvSpPr/>
            <p:nvPr/>
          </p:nvSpPr>
          <p:spPr>
            <a:xfrm>
              <a:off x="7848009" y="5823250"/>
              <a:ext cx="3819525" cy="780009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A3570E2-EDB2-282A-F83F-BF4E62DFE513}"/>
              </a:ext>
            </a:extLst>
          </p:cNvPr>
          <p:cNvSpPr txBox="1"/>
          <p:nvPr/>
        </p:nvSpPr>
        <p:spPr>
          <a:xfrm>
            <a:off x="2468549" y="6601733"/>
            <a:ext cx="6175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Bezaire</a:t>
            </a:r>
            <a:r>
              <a:rPr lang="en-US" sz="1200" dirty="0"/>
              <a:t> et al. </a:t>
            </a:r>
            <a:r>
              <a:rPr lang="en-US" sz="1200" i="1" dirty="0" err="1"/>
              <a:t>eLife</a:t>
            </a:r>
            <a:r>
              <a:rPr lang="en-US" sz="1200" i="1" dirty="0"/>
              <a:t> </a:t>
            </a:r>
            <a:r>
              <a:rPr lang="en-US" sz="1200" dirty="0"/>
              <a:t>2016 </a:t>
            </a:r>
          </a:p>
        </p:txBody>
      </p:sp>
    </p:spTree>
    <p:extLst>
      <p:ext uri="{BB962C8B-B14F-4D97-AF65-F5344CB8AC3E}">
        <p14:creationId xmlns:p14="http://schemas.microsoft.com/office/powerpoint/2010/main" val="117353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6297A-5355-912D-15F8-17FCFAB36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Modelling at different levels of neuroscience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C9973D8-F1A9-1DE9-9F35-52DBC7A80235}"/>
              </a:ext>
            </a:extLst>
          </p:cNvPr>
          <p:cNvGrpSpPr/>
          <p:nvPr/>
        </p:nvGrpSpPr>
        <p:grpSpPr>
          <a:xfrm>
            <a:off x="-79342" y="2830472"/>
            <a:ext cx="6175342" cy="3772484"/>
            <a:chOff x="-79342" y="2830472"/>
            <a:chExt cx="6175342" cy="377248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A545FF8-71AD-AAAE-CCDA-7CB28ECF1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3651" y="3271095"/>
              <a:ext cx="4207713" cy="305486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CE9C75-889F-AC23-E271-F5CF826238EB}"/>
                </a:ext>
              </a:extLst>
            </p:cNvPr>
            <p:cNvSpPr txBox="1"/>
            <p:nvPr/>
          </p:nvSpPr>
          <p:spPr>
            <a:xfrm>
              <a:off x="974442" y="2830472"/>
              <a:ext cx="30605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Individual Cell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B34FA5-C7E8-9C38-C351-7CB87528633F}"/>
                </a:ext>
              </a:extLst>
            </p:cNvPr>
            <p:cNvSpPr txBox="1"/>
            <p:nvPr/>
          </p:nvSpPr>
          <p:spPr>
            <a:xfrm>
              <a:off x="-79342" y="6325957"/>
              <a:ext cx="61753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Fang, Duan, Wang </a:t>
              </a:r>
              <a:r>
                <a:rPr lang="en-US" sz="1200" i="1" dirty="0"/>
                <a:t>Frontiers in Neuroscience </a:t>
              </a:r>
              <a:r>
                <a:rPr lang="en-US" sz="1200" dirty="0"/>
                <a:t>2021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917918-70D6-75A4-6849-DECAA6A09E30}"/>
              </a:ext>
            </a:extLst>
          </p:cNvPr>
          <p:cNvGrpSpPr/>
          <p:nvPr/>
        </p:nvGrpSpPr>
        <p:grpSpPr>
          <a:xfrm>
            <a:off x="2807508" y="910364"/>
            <a:ext cx="6175342" cy="2218797"/>
            <a:chOff x="2807508" y="910364"/>
            <a:chExt cx="6175342" cy="2218797"/>
          </a:xfrm>
        </p:grpSpPr>
        <p:pic>
          <p:nvPicPr>
            <p:cNvPr id="1026" name="Picture 2" descr="Frontiers | Model-Based Inference of Synaptic Transmission">
              <a:extLst>
                <a:ext uri="{FF2B5EF4-FFF2-40B4-BE49-F238E27FC236}">
                  <a16:creationId xmlns:a16="http://schemas.microsoft.com/office/drawing/2014/main" id="{6F11D681-C636-C043-D932-E82936D285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2460" y="1325563"/>
              <a:ext cx="5065041" cy="1562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83E051-0BD5-AFEA-B7E1-FE17244C9F0B}"/>
                </a:ext>
              </a:extLst>
            </p:cNvPr>
            <p:cNvSpPr txBox="1"/>
            <p:nvPr/>
          </p:nvSpPr>
          <p:spPr>
            <a:xfrm>
              <a:off x="5543304" y="910364"/>
              <a:ext cx="16221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Synapse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CD46CF3-233B-E684-68B0-6BA7DDFB204D}"/>
                </a:ext>
              </a:extLst>
            </p:cNvPr>
            <p:cNvSpPr txBox="1"/>
            <p:nvPr/>
          </p:nvSpPr>
          <p:spPr>
            <a:xfrm>
              <a:off x="2807508" y="2852162"/>
              <a:ext cx="61753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/>
                <a:t>Bykowska</a:t>
              </a:r>
              <a:r>
                <a:rPr lang="en-US" sz="1200" dirty="0"/>
                <a:t> et al. </a:t>
              </a:r>
              <a:r>
                <a:rPr lang="en-US" sz="1200" i="1" dirty="0"/>
                <a:t>Frontiers in Synaptic Neuroscience </a:t>
              </a:r>
              <a:r>
                <a:rPr lang="en-US" sz="1200" dirty="0"/>
                <a:t>2019 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9C38A8-565C-DE4E-566F-2B566C8ABD6C}"/>
              </a:ext>
            </a:extLst>
          </p:cNvPr>
          <p:cNvGrpSpPr/>
          <p:nvPr/>
        </p:nvGrpSpPr>
        <p:grpSpPr>
          <a:xfrm>
            <a:off x="5895179" y="3145453"/>
            <a:ext cx="6175342" cy="3712547"/>
            <a:chOff x="5895179" y="3145453"/>
            <a:chExt cx="6175342" cy="3712547"/>
          </a:xfrm>
        </p:grpSpPr>
        <p:pic>
          <p:nvPicPr>
            <p:cNvPr id="6" name="Picture 5" descr="A group of lines with text&#10;&#10;Description automatically generated with medium confidence">
              <a:extLst>
                <a:ext uri="{FF2B5EF4-FFF2-40B4-BE49-F238E27FC236}">
                  <a16:creationId xmlns:a16="http://schemas.microsoft.com/office/drawing/2014/main" id="{2B1C0B36-CDCE-4933-9117-8EEB8A2E8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8946" y="3145453"/>
              <a:ext cx="2871748" cy="348828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FE7F2C-D077-D86A-F839-87E551A0CDBE}"/>
                </a:ext>
              </a:extLst>
            </p:cNvPr>
            <p:cNvSpPr txBox="1"/>
            <p:nvPr/>
          </p:nvSpPr>
          <p:spPr>
            <a:xfrm>
              <a:off x="5895179" y="6581001"/>
              <a:ext cx="61753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Wang and </a:t>
              </a:r>
              <a:r>
                <a:rPr lang="en-US" sz="1200" dirty="0" err="1"/>
                <a:t>Buzsaki</a:t>
              </a:r>
              <a:r>
                <a:rPr lang="en-US" sz="1200" dirty="0"/>
                <a:t> </a:t>
              </a:r>
              <a:r>
                <a:rPr lang="en-US" sz="1200" i="1" dirty="0"/>
                <a:t>The Journal of Neuroscience </a:t>
              </a:r>
              <a:r>
                <a:rPr lang="en-US" sz="1200" dirty="0"/>
                <a:t>1996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2D03495-B95E-B5D9-798A-1508ECB1F1E0}"/>
              </a:ext>
            </a:extLst>
          </p:cNvPr>
          <p:cNvSpPr txBox="1"/>
          <p:nvPr/>
        </p:nvSpPr>
        <p:spPr>
          <a:xfrm>
            <a:off x="7735415" y="2990661"/>
            <a:ext cx="4732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Population of neurons </a:t>
            </a:r>
          </a:p>
        </p:txBody>
      </p:sp>
    </p:spTree>
    <p:extLst>
      <p:ext uri="{BB962C8B-B14F-4D97-AF65-F5344CB8AC3E}">
        <p14:creationId xmlns:p14="http://schemas.microsoft.com/office/powerpoint/2010/main" val="2188758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6D5E6-005E-1785-6548-09428896F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what is our </a:t>
            </a:r>
            <a:r>
              <a:rPr lang="en-US" b="1" dirty="0"/>
              <a:t>scientific question</a:t>
            </a:r>
            <a:r>
              <a:rPr lang="en-US" dirty="0"/>
              <a:t>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0C80A-F09D-7F11-7800-D3585A08B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To gain an understanding of single compartment and approximated models to understand:</a:t>
            </a:r>
          </a:p>
          <a:p>
            <a:pPr marL="514350" indent="-514350">
              <a:buAutoNum type="arabicPeriod"/>
            </a:pPr>
            <a:r>
              <a:rPr lang="en-US" dirty="0"/>
              <a:t>Electrophysiology of a single neuron (Hodgkin-Huxley model)</a:t>
            </a:r>
          </a:p>
          <a:p>
            <a:pPr marL="514350" indent="-514350">
              <a:buAutoNum type="arabicPeriod"/>
            </a:pPr>
            <a:r>
              <a:rPr lang="en-US" dirty="0"/>
              <a:t>Neural network understanding of brain oscillations (Leaky Integrate and Fire model, PING model)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b="1" u="sng" dirty="0"/>
              <a:t>In this lecture and Wednesday’s lab:</a:t>
            </a:r>
            <a:endParaRPr lang="en-US" u="sng" dirty="0"/>
          </a:p>
          <a:p>
            <a:pPr marL="0" indent="0">
              <a:buNone/>
            </a:pPr>
            <a:r>
              <a:rPr lang="en-US" dirty="0"/>
              <a:t>Spoiler 1 – We will see the complexity of a Hodgkin-Huxley model for gaining a mechanistic understanding of how different ions contribute to AP</a:t>
            </a:r>
          </a:p>
          <a:p>
            <a:pPr marL="0" indent="0">
              <a:buNone/>
            </a:pPr>
            <a:r>
              <a:rPr lang="en-US" dirty="0"/>
              <a:t>Spoiler 2 – We will see how Leaky Integrate and Fire models or single-ohmic models are better at network modeling</a:t>
            </a:r>
          </a:p>
          <a:p>
            <a:pPr marL="0" indent="0">
              <a:buNone/>
            </a:pPr>
            <a:r>
              <a:rPr lang="en-US" dirty="0"/>
              <a:t>Spoiler 3 – Use PING model to observe how networks of inhibitory and excitatory neurons lead to oscillations that we observe in the brain (Outside-In Modelling)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74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FECC1-5C2D-D297-1DEA-EF0BFBD58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guide to excitable membranes and action potentials – </a:t>
            </a:r>
            <a:r>
              <a:rPr lang="en-US" b="1" dirty="0"/>
              <a:t>lipid membranes</a:t>
            </a:r>
            <a:endParaRPr lang="en-US" dirty="0"/>
          </a:p>
        </p:txBody>
      </p:sp>
      <p:pic>
        <p:nvPicPr>
          <p:cNvPr id="5" name="Picture 4" descr="A diagram of a cell structure&#10;&#10;Description automatically generated">
            <a:extLst>
              <a:ext uri="{FF2B5EF4-FFF2-40B4-BE49-F238E27FC236}">
                <a16:creationId xmlns:a16="http://schemas.microsoft.com/office/drawing/2014/main" id="{B6BCE4D2-1367-FA9C-CD19-19918C438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114" y="1866203"/>
            <a:ext cx="5020376" cy="49917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C56593-4F39-1E0D-A0F3-A2E01A668E7A}"/>
              </a:ext>
            </a:extLst>
          </p:cNvPr>
          <p:cNvSpPr txBox="1"/>
          <p:nvPr/>
        </p:nvSpPr>
        <p:spPr>
          <a:xfrm>
            <a:off x="512290" y="2788415"/>
            <a:ext cx="57368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Forms spontaneously a bilayer in water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Impermeable to </a:t>
            </a:r>
            <a:r>
              <a:rPr lang="en-US" sz="2800" b="1" dirty="0"/>
              <a:t>“non-lipid” </a:t>
            </a:r>
            <a:r>
              <a:rPr lang="en-US" sz="2800" dirty="0"/>
              <a:t>things – such as water molecules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GREAT </a:t>
            </a:r>
            <a:r>
              <a:rPr lang="en-US" sz="2800" dirty="0"/>
              <a:t>for not allowing ions in….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8199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6025</TotalTime>
  <Words>4735</Words>
  <Application>Microsoft Office PowerPoint</Application>
  <PresentationFormat>Widescreen</PresentationFormat>
  <Paragraphs>471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Aptos</vt:lpstr>
      <vt:lpstr>Aptos Display</vt:lpstr>
      <vt:lpstr>Arial</vt:lpstr>
      <vt:lpstr>Cambria Math</vt:lpstr>
      <vt:lpstr>Courier New</vt:lpstr>
      <vt:lpstr>Office Theme</vt:lpstr>
      <vt:lpstr>Computational Neuroscience: Introduction and Neuronal Models</vt:lpstr>
      <vt:lpstr>Who I am:</vt:lpstr>
      <vt:lpstr>I am currently studying:</vt:lpstr>
      <vt:lpstr>Modelling at different levels of neuroscience</vt:lpstr>
      <vt:lpstr>Modeling at different levels of neuroscience: Outside-in modelling (modeling findings to understand experimental findings)</vt:lpstr>
      <vt:lpstr>The MOST important question is your scientific hypothesis</vt:lpstr>
      <vt:lpstr>Modelling at different levels of neuroscience</vt:lpstr>
      <vt:lpstr>So, what is our scientific question? </vt:lpstr>
      <vt:lpstr>A quick guide to excitable membranes and action potentials – lipid membranes</vt:lpstr>
      <vt:lpstr>A quick guide to excitable membranes and action potentials – ion distribution</vt:lpstr>
      <vt:lpstr>A quick guide to excitable membranes and action potentials – ion distribution</vt:lpstr>
      <vt:lpstr>A quick guide to excitable membranes and action potentials – ion distribution all together</vt:lpstr>
      <vt:lpstr>A quick guide to excitable membranes and action potentials – ion distribution all together</vt:lpstr>
      <vt:lpstr>A quick guide to excitable membranes and action potentials – electrical engineering view</vt:lpstr>
      <vt:lpstr>A quick guide to excitable membranes and action potentials – electrical engineering view</vt:lpstr>
      <vt:lpstr>A quick guide to excitable membranes and action potentials – Voltage-gated permeable ion channels</vt:lpstr>
      <vt:lpstr>A quick guide to excitable membranes and action potentials – Action Potentials</vt:lpstr>
      <vt:lpstr>Going from Nernst to GSK equations – a full equation including all ions</vt:lpstr>
      <vt:lpstr>PowerPoint Presentation</vt:lpstr>
      <vt:lpstr>Quick Summary</vt:lpstr>
      <vt:lpstr>Where are we in time…</vt:lpstr>
      <vt:lpstr>PowerPoint Presentation</vt:lpstr>
      <vt:lpstr>Hodgkin-Huxley equation contextualized </vt:lpstr>
      <vt:lpstr>Hodgkin-Huxley equation</vt:lpstr>
      <vt:lpstr>Hodgkin-Huxley equation – Coulomb’s Law of Capacitance</vt:lpstr>
      <vt:lpstr>Hodgkin-Huxley equation – Ohms law in resistors in parallel</vt:lpstr>
      <vt:lpstr>Hodgkin-Huxley equation </vt:lpstr>
      <vt:lpstr>Hodgkin-Huxley equation</vt:lpstr>
      <vt:lpstr>Hodgkin-Huxley equation</vt:lpstr>
      <vt:lpstr>Hodgkin-Huxley equation</vt:lpstr>
      <vt:lpstr>Hodgkin-Huxley equation</vt:lpstr>
      <vt:lpstr>Hodgkin-Huxley equation results</vt:lpstr>
      <vt:lpstr>At the footsteps of greatness… An Equation(s) that fully explains the ionic mechanisms underlying the Action Potential  A model that recapitulates a neuron firing!     </vt:lpstr>
      <vt:lpstr>The MOST important question is your scientific hypothesis</vt:lpstr>
      <vt:lpstr>Quick Summary – the full path to HH equations</vt:lpstr>
      <vt:lpstr>Quick Summary – the full path to HH equations</vt:lpstr>
      <vt:lpstr>Hodgkin-Huxley in the context of compartmental models and passive membrane properties</vt:lpstr>
      <vt:lpstr>Multicompartmental models </vt:lpstr>
      <vt:lpstr>Let us take a moment to see what parts of the Hodgkin-Huxley model show us other computational areas in Neuroscience</vt:lpstr>
      <vt:lpstr>The MOST important question is your scientific hypothesis</vt:lpstr>
      <vt:lpstr>Approximating the dynamics of action potentials</vt:lpstr>
      <vt:lpstr>Approximating the dynamics of action potentials – Leaky-integrate and Fire neuron models</vt:lpstr>
      <vt:lpstr>Leaky-integrate and Fire neuron models – derivation </vt:lpstr>
      <vt:lpstr>Leaky-integrate and Fire neuron models – derivation </vt:lpstr>
      <vt:lpstr>Leaky-integrate and Fire neuron models – derivation </vt:lpstr>
      <vt:lpstr>Leaky-integrate and Fire neuron models – derivation </vt:lpstr>
      <vt:lpstr>Leaky-integrate and Fire neuron models – implementation </vt:lpstr>
      <vt:lpstr>Leaky-integrate and Fire neuron models – implementation </vt:lpstr>
      <vt:lpstr>Why does this AP not look like an AP in LIF</vt:lpstr>
      <vt:lpstr>What can these models do:</vt:lpstr>
      <vt:lpstr>Teaching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Neuroscience: Introduction and Neuronal Models</dc:title>
  <dc:creator>Heath Robinson</dc:creator>
  <cp:lastModifiedBy>Heath Robinson</cp:lastModifiedBy>
  <cp:revision>6</cp:revision>
  <dcterms:created xsi:type="dcterms:W3CDTF">2024-03-29T17:56:28Z</dcterms:created>
  <dcterms:modified xsi:type="dcterms:W3CDTF">2025-04-01T17:56:32Z</dcterms:modified>
</cp:coreProperties>
</file>